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2" r:id="rId3"/>
    <p:sldId id="258" r:id="rId4"/>
    <p:sldId id="259" r:id="rId5"/>
    <p:sldId id="260" r:id="rId6"/>
    <p:sldId id="261" r:id="rId7"/>
    <p:sldId id="262" r:id="rId8"/>
    <p:sldId id="263" r:id="rId9"/>
    <p:sldId id="266" r:id="rId10"/>
    <p:sldId id="264" r:id="rId11"/>
    <p:sldId id="257" r:id="rId12"/>
    <p:sldId id="270" r:id="rId13"/>
    <p:sldId id="268" r:id="rId14"/>
    <p:sldId id="267" r:id="rId15"/>
    <p:sldId id="27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35"/>
    <p:restoredTop sz="94661"/>
  </p:normalViewPr>
  <p:slideViewPr>
    <p:cSldViewPr snapToGrid="0" snapToObjects="1">
      <p:cViewPr>
        <p:scale>
          <a:sx n="137" d="100"/>
          <a:sy n="137" d="100"/>
        </p:scale>
        <p:origin x="88" y="6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a:pPr/>
              <a:t>5/22/20</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23A1CC3-2375-41D4-9E03-427CAF2A4C1A}" type="datetimeFigureOut">
              <a:rPr lang="en-US"/>
              <a:t>5/22/20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AFF16868-8199-4C2C-A5B1-63AEE139F88E}" type="datetimeFigureOut">
              <a:rPr lang="en-US"/>
              <a:t>5/22/20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AAD9FF7F-6988-44CC-821B-644E70CD2F73}" type="datetimeFigureOut">
              <a:rPr lang="en-US"/>
              <a:t>5/22/20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C12C299-16B2-4475-990D-751901EACC14}" type="datetimeFigureOut">
              <a:rPr lang="en-US"/>
              <a:t>5/22/20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a:t>5/22/20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a:t>5/22/20</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a:t>5/22/20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a:t>5/22/20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a:t>5/22/20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34E6425-0181-43F2-84FC-787E803FD2F8}" type="datetimeFigureOut">
              <a:rPr lang="en-US"/>
              <a:t>5/22/20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a:t>5/22/20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a:t>5/22/20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a:t>5/22/20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a:t>5/22/20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6E86A4C-8E40-4F87-A4F0-01A0687C5742}" type="datetimeFigureOut">
              <a:rPr lang="en-US"/>
              <a:t>5/22/20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dirty="0"/>
              <a:t>Click icon to add picture</a:t>
            </a:r>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5E72C73-2D91-4E12-BA25-F0AA0C03599B}" type="datetimeFigureOut">
              <a:rPr lang="en-US"/>
              <a:t>5/22/20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a:t>5/22/20</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4.tif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D40BB-AF20-CE41-8B93-D4A96BAF91ED}"/>
              </a:ext>
            </a:extLst>
          </p:cNvPr>
          <p:cNvSpPr>
            <a:spLocks noGrp="1"/>
          </p:cNvSpPr>
          <p:nvPr>
            <p:ph type="ctrTitle"/>
          </p:nvPr>
        </p:nvSpPr>
        <p:spPr>
          <a:xfrm>
            <a:off x="1154955" y="923925"/>
            <a:ext cx="8825658" cy="4391025"/>
          </a:xfrm>
        </p:spPr>
        <p:txBody>
          <a:bodyPr/>
          <a:lstStyle/>
          <a:p>
            <a:pPr algn="ctr"/>
            <a:r>
              <a:rPr lang="en-US" b="1" dirty="0"/>
              <a:t>Behavior Management and Positive Discipline</a:t>
            </a:r>
            <a:br>
              <a:rPr lang="en-US" b="1" i="1" dirty="0"/>
            </a:br>
            <a:br>
              <a:rPr lang="en-US" b="1" i="1" dirty="0"/>
            </a:br>
            <a:r>
              <a:rPr lang="en-US" sz="2800" b="1" i="1" dirty="0">
                <a:solidFill>
                  <a:srgbClr val="FFFF00"/>
                </a:solidFill>
              </a:rPr>
              <a:t>will begin at 9 am Pacific time</a:t>
            </a:r>
            <a:br>
              <a:rPr lang="en-US" sz="2800" dirty="0"/>
            </a:br>
            <a:br>
              <a:rPr lang="en-US" sz="2800" dirty="0"/>
            </a:br>
            <a:endParaRPr lang="en-US" sz="2800" dirty="0"/>
          </a:p>
        </p:txBody>
      </p:sp>
    </p:spTree>
    <p:extLst>
      <p:ext uri="{BB962C8B-B14F-4D97-AF65-F5344CB8AC3E}">
        <p14:creationId xmlns:p14="http://schemas.microsoft.com/office/powerpoint/2010/main" val="1598603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D40BB-AF20-CE41-8B93-D4A96BAF91ED}"/>
              </a:ext>
            </a:extLst>
          </p:cNvPr>
          <p:cNvSpPr>
            <a:spLocks noGrp="1"/>
          </p:cNvSpPr>
          <p:nvPr>
            <p:ph type="ctrTitle"/>
          </p:nvPr>
        </p:nvSpPr>
        <p:spPr>
          <a:xfrm>
            <a:off x="1154955" y="2099732"/>
            <a:ext cx="8825658" cy="3348567"/>
          </a:xfrm>
        </p:spPr>
        <p:txBody>
          <a:bodyPr/>
          <a:lstStyle/>
          <a:p>
            <a:pPr algn="ctr"/>
            <a:r>
              <a:rPr lang="en-US" dirty="0"/>
              <a:t>Verbal and non-verbal communication</a:t>
            </a:r>
            <a:br>
              <a:rPr lang="en-US" dirty="0"/>
            </a:br>
            <a:br>
              <a:rPr lang="en-US" dirty="0"/>
            </a:br>
            <a:endParaRPr lang="en-US" dirty="0"/>
          </a:p>
        </p:txBody>
      </p:sp>
    </p:spTree>
    <p:extLst>
      <p:ext uri="{BB962C8B-B14F-4D97-AF65-F5344CB8AC3E}">
        <p14:creationId xmlns:p14="http://schemas.microsoft.com/office/powerpoint/2010/main" val="2611278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19A8E86-439A-6147-82E1-3DBA4367EC9E}"/>
              </a:ext>
            </a:extLst>
          </p:cNvPr>
          <p:cNvPicPr>
            <a:picLocks noChangeAspect="1"/>
          </p:cNvPicPr>
          <p:nvPr/>
        </p:nvPicPr>
        <p:blipFill>
          <a:blip r:embed="rId2"/>
          <a:stretch>
            <a:fillRect/>
          </a:stretch>
        </p:blipFill>
        <p:spPr>
          <a:xfrm>
            <a:off x="2886075" y="488950"/>
            <a:ext cx="5981700" cy="5845175"/>
          </a:xfrm>
          <a:prstGeom prst="rect">
            <a:avLst/>
          </a:prstGeom>
        </p:spPr>
      </p:pic>
    </p:spTree>
    <p:extLst>
      <p:ext uri="{BB962C8B-B14F-4D97-AF65-F5344CB8AC3E}">
        <p14:creationId xmlns:p14="http://schemas.microsoft.com/office/powerpoint/2010/main" val="1757040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32286E6-DA61-DC4B-AB55-F5DAC6E0D7A2}"/>
              </a:ext>
            </a:extLst>
          </p:cNvPr>
          <p:cNvPicPr>
            <a:picLocks noChangeAspect="1"/>
          </p:cNvPicPr>
          <p:nvPr/>
        </p:nvPicPr>
        <p:blipFill>
          <a:blip r:embed="rId2"/>
          <a:stretch>
            <a:fillRect/>
          </a:stretch>
        </p:blipFill>
        <p:spPr>
          <a:xfrm>
            <a:off x="3136900" y="787400"/>
            <a:ext cx="5918200" cy="5283200"/>
          </a:xfrm>
          <a:prstGeom prst="rect">
            <a:avLst/>
          </a:prstGeom>
        </p:spPr>
      </p:pic>
    </p:spTree>
    <p:extLst>
      <p:ext uri="{BB962C8B-B14F-4D97-AF65-F5344CB8AC3E}">
        <p14:creationId xmlns:p14="http://schemas.microsoft.com/office/powerpoint/2010/main" val="1901654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D40BB-AF20-CE41-8B93-D4A96BAF91ED}"/>
              </a:ext>
            </a:extLst>
          </p:cNvPr>
          <p:cNvSpPr>
            <a:spLocks noGrp="1"/>
          </p:cNvSpPr>
          <p:nvPr>
            <p:ph type="ctrTitle"/>
          </p:nvPr>
        </p:nvSpPr>
        <p:spPr/>
        <p:txBody>
          <a:bodyPr/>
          <a:lstStyle/>
          <a:p>
            <a:pPr algn="ctr"/>
            <a:br>
              <a:rPr lang="en-US" dirty="0"/>
            </a:br>
            <a:br>
              <a:rPr lang="en-US" dirty="0"/>
            </a:br>
            <a:endParaRPr lang="en-US" dirty="0"/>
          </a:p>
        </p:txBody>
      </p:sp>
      <p:pic>
        <p:nvPicPr>
          <p:cNvPr id="3" name="Picture 2">
            <a:extLst>
              <a:ext uri="{FF2B5EF4-FFF2-40B4-BE49-F238E27FC236}">
                <a16:creationId xmlns:a16="http://schemas.microsoft.com/office/drawing/2014/main" id="{3F62E90A-9A3E-254B-A8FE-69A57F53D823}"/>
              </a:ext>
            </a:extLst>
          </p:cNvPr>
          <p:cNvPicPr>
            <a:picLocks noChangeAspect="1"/>
          </p:cNvPicPr>
          <p:nvPr/>
        </p:nvPicPr>
        <p:blipFill>
          <a:blip r:embed="rId2"/>
          <a:stretch>
            <a:fillRect/>
          </a:stretch>
        </p:blipFill>
        <p:spPr>
          <a:xfrm>
            <a:off x="3505200" y="736600"/>
            <a:ext cx="5181600" cy="5384800"/>
          </a:xfrm>
          <a:prstGeom prst="rect">
            <a:avLst/>
          </a:prstGeom>
        </p:spPr>
      </p:pic>
    </p:spTree>
    <p:extLst>
      <p:ext uri="{BB962C8B-B14F-4D97-AF65-F5344CB8AC3E}">
        <p14:creationId xmlns:p14="http://schemas.microsoft.com/office/powerpoint/2010/main" val="21069150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D40BB-AF20-CE41-8B93-D4A96BAF91ED}"/>
              </a:ext>
            </a:extLst>
          </p:cNvPr>
          <p:cNvSpPr>
            <a:spLocks noGrp="1"/>
          </p:cNvSpPr>
          <p:nvPr>
            <p:ph type="ctrTitle"/>
          </p:nvPr>
        </p:nvSpPr>
        <p:spPr/>
        <p:txBody>
          <a:bodyPr/>
          <a:lstStyle/>
          <a:p>
            <a:pPr algn="ctr"/>
            <a:br>
              <a:rPr lang="en-US" dirty="0"/>
            </a:br>
            <a:br>
              <a:rPr lang="en-US" dirty="0"/>
            </a:br>
            <a:endParaRPr lang="en-US" dirty="0"/>
          </a:p>
        </p:txBody>
      </p:sp>
      <p:pic>
        <p:nvPicPr>
          <p:cNvPr id="5" name="Picture 4">
            <a:extLst>
              <a:ext uri="{FF2B5EF4-FFF2-40B4-BE49-F238E27FC236}">
                <a16:creationId xmlns:a16="http://schemas.microsoft.com/office/drawing/2014/main" id="{C655D6C6-0AEC-774D-B4C1-C1EFAAB3D9B1}"/>
              </a:ext>
            </a:extLst>
          </p:cNvPr>
          <p:cNvPicPr>
            <a:picLocks noChangeAspect="1"/>
          </p:cNvPicPr>
          <p:nvPr/>
        </p:nvPicPr>
        <p:blipFill>
          <a:blip r:embed="rId2"/>
          <a:stretch>
            <a:fillRect/>
          </a:stretch>
        </p:blipFill>
        <p:spPr>
          <a:xfrm>
            <a:off x="3305174" y="685800"/>
            <a:ext cx="5042743" cy="5697553"/>
          </a:xfrm>
          <a:prstGeom prst="rect">
            <a:avLst/>
          </a:prstGeom>
        </p:spPr>
      </p:pic>
    </p:spTree>
    <p:extLst>
      <p:ext uri="{BB962C8B-B14F-4D97-AF65-F5344CB8AC3E}">
        <p14:creationId xmlns:p14="http://schemas.microsoft.com/office/powerpoint/2010/main" val="20487930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3718103-486B-6C4B-8C34-833EE9F76ED7}"/>
              </a:ext>
            </a:extLst>
          </p:cNvPr>
          <p:cNvPicPr>
            <a:picLocks noChangeAspect="1"/>
          </p:cNvPicPr>
          <p:nvPr/>
        </p:nvPicPr>
        <p:blipFill>
          <a:blip r:embed="rId2"/>
          <a:stretch>
            <a:fillRect/>
          </a:stretch>
        </p:blipFill>
        <p:spPr>
          <a:xfrm>
            <a:off x="3771900" y="1555750"/>
            <a:ext cx="4648200" cy="3746500"/>
          </a:xfrm>
          <a:prstGeom prst="rect">
            <a:avLst/>
          </a:prstGeom>
        </p:spPr>
      </p:pic>
    </p:spTree>
    <p:extLst>
      <p:ext uri="{BB962C8B-B14F-4D97-AF65-F5344CB8AC3E}">
        <p14:creationId xmlns:p14="http://schemas.microsoft.com/office/powerpoint/2010/main" val="26544498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D40BB-AF20-CE41-8B93-D4A96BAF91ED}"/>
              </a:ext>
            </a:extLst>
          </p:cNvPr>
          <p:cNvSpPr>
            <a:spLocks noGrp="1"/>
          </p:cNvSpPr>
          <p:nvPr>
            <p:ph type="ctrTitle"/>
          </p:nvPr>
        </p:nvSpPr>
        <p:spPr/>
        <p:txBody>
          <a:bodyPr/>
          <a:lstStyle/>
          <a:p>
            <a:pPr algn="ctr"/>
            <a:r>
              <a:rPr lang="en-US" b="1" dirty="0"/>
              <a:t>Behavior Management and Positive Discipline</a:t>
            </a:r>
            <a:br>
              <a:rPr lang="en-US" dirty="0"/>
            </a:br>
            <a:br>
              <a:rPr lang="en-US" dirty="0"/>
            </a:br>
            <a:endParaRPr lang="en-US" dirty="0"/>
          </a:p>
        </p:txBody>
      </p:sp>
      <p:sp>
        <p:nvSpPr>
          <p:cNvPr id="3" name="Subtitle 2">
            <a:extLst>
              <a:ext uri="{FF2B5EF4-FFF2-40B4-BE49-F238E27FC236}">
                <a16:creationId xmlns:a16="http://schemas.microsoft.com/office/drawing/2014/main" id="{BF9578C2-6FD9-9845-9015-874BD453F7B2}"/>
              </a:ext>
            </a:extLst>
          </p:cNvPr>
          <p:cNvSpPr>
            <a:spLocks noGrp="1"/>
          </p:cNvSpPr>
          <p:nvPr>
            <p:ph type="subTitle" idx="1"/>
          </p:nvPr>
        </p:nvSpPr>
        <p:spPr>
          <a:xfrm>
            <a:off x="1154955" y="4019550"/>
            <a:ext cx="8825658" cy="1619250"/>
          </a:xfrm>
        </p:spPr>
        <p:txBody>
          <a:bodyPr>
            <a:noAutofit/>
          </a:bodyPr>
          <a:lstStyle/>
          <a:p>
            <a:pPr>
              <a:lnSpc>
                <a:spcPct val="170000"/>
              </a:lnSpc>
              <a:spcBef>
                <a:spcPts val="0"/>
              </a:spcBef>
            </a:pPr>
            <a:endParaRPr lang="en-US" sz="1600" b="1" dirty="0">
              <a:solidFill>
                <a:schemeClr val="bg1"/>
              </a:solidFill>
            </a:endParaRPr>
          </a:p>
          <a:p>
            <a:pPr>
              <a:lnSpc>
                <a:spcPct val="170000"/>
              </a:lnSpc>
              <a:spcBef>
                <a:spcPts val="0"/>
              </a:spcBef>
            </a:pPr>
            <a:endParaRPr lang="en-US" sz="1600" b="1" dirty="0">
              <a:solidFill>
                <a:schemeClr val="bg1"/>
              </a:solidFill>
            </a:endParaRPr>
          </a:p>
          <a:p>
            <a:pPr>
              <a:lnSpc>
                <a:spcPct val="170000"/>
              </a:lnSpc>
              <a:spcBef>
                <a:spcPts val="0"/>
              </a:spcBef>
            </a:pPr>
            <a:r>
              <a:rPr lang="en-US" sz="1600" b="1" dirty="0">
                <a:solidFill>
                  <a:schemeClr val="bg1"/>
                </a:solidFill>
              </a:rPr>
              <a:t>Renee Marshall</a:t>
            </a:r>
          </a:p>
        </p:txBody>
      </p:sp>
    </p:spTree>
    <p:extLst>
      <p:ext uri="{BB962C8B-B14F-4D97-AF65-F5344CB8AC3E}">
        <p14:creationId xmlns:p14="http://schemas.microsoft.com/office/powerpoint/2010/main" val="297991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D40BB-AF20-CE41-8B93-D4A96BAF91ED}"/>
              </a:ext>
            </a:extLst>
          </p:cNvPr>
          <p:cNvSpPr>
            <a:spLocks noGrp="1"/>
          </p:cNvSpPr>
          <p:nvPr>
            <p:ph type="ctrTitle"/>
          </p:nvPr>
        </p:nvSpPr>
        <p:spPr>
          <a:xfrm>
            <a:off x="1581149" y="1057275"/>
            <a:ext cx="9058275" cy="4857750"/>
          </a:xfrm>
        </p:spPr>
        <p:txBody>
          <a:bodyPr/>
          <a:lstStyle/>
          <a:p>
            <a:pPr algn="ctr"/>
            <a:br>
              <a:rPr lang="en-US" sz="2400" b="1" dirty="0"/>
            </a:br>
            <a:br>
              <a:rPr lang="en-US" sz="2400" b="1" dirty="0"/>
            </a:br>
            <a:br>
              <a:rPr lang="en-US" sz="2400" b="1" dirty="0"/>
            </a:br>
            <a:br>
              <a:rPr lang="en-US" sz="2400" b="1" dirty="0"/>
            </a:br>
            <a:br>
              <a:rPr lang="en-US" sz="2400" b="1" dirty="0"/>
            </a:br>
            <a:r>
              <a:rPr lang="en-US" sz="2400" b="1" dirty="0"/>
              <a:t>Workshop Objective:</a:t>
            </a:r>
            <a:br>
              <a:rPr lang="en-US" sz="2400" b="1" dirty="0"/>
            </a:br>
            <a:r>
              <a:rPr lang="en-US" sz="2400" dirty="0"/>
              <a:t>Workshop participants will learn behavioral developmental norms of elementary aged children and strategies to help your child be successful. During this workshop we will review best practices of behavior management </a:t>
            </a:r>
            <a:br>
              <a:rPr lang="en-US" sz="2400" dirty="0"/>
            </a:br>
            <a:r>
              <a:rPr lang="en-US" sz="2400" dirty="0"/>
              <a:t>and will discuss related topics.</a:t>
            </a:r>
            <a:br>
              <a:rPr lang="en-US" dirty="0"/>
            </a:br>
            <a:br>
              <a:rPr lang="en-US" dirty="0"/>
            </a:br>
            <a:endParaRPr lang="en-US" dirty="0"/>
          </a:p>
        </p:txBody>
      </p:sp>
    </p:spTree>
    <p:extLst>
      <p:ext uri="{BB962C8B-B14F-4D97-AF65-F5344CB8AC3E}">
        <p14:creationId xmlns:p14="http://schemas.microsoft.com/office/powerpoint/2010/main" val="18467488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D40BB-AF20-CE41-8B93-D4A96BAF91ED}"/>
              </a:ext>
            </a:extLst>
          </p:cNvPr>
          <p:cNvSpPr>
            <a:spLocks noGrp="1"/>
          </p:cNvSpPr>
          <p:nvPr>
            <p:ph type="ctrTitle"/>
          </p:nvPr>
        </p:nvSpPr>
        <p:spPr/>
        <p:txBody>
          <a:bodyPr/>
          <a:lstStyle/>
          <a:p>
            <a:pPr algn="ctr"/>
            <a:br>
              <a:rPr lang="en-US" dirty="0"/>
            </a:br>
            <a:br>
              <a:rPr lang="en-US" dirty="0"/>
            </a:br>
            <a:endParaRPr lang="en-US" dirty="0"/>
          </a:p>
        </p:txBody>
      </p:sp>
      <p:pic>
        <p:nvPicPr>
          <p:cNvPr id="4" name="Picture 3">
            <a:extLst>
              <a:ext uri="{FF2B5EF4-FFF2-40B4-BE49-F238E27FC236}">
                <a16:creationId xmlns:a16="http://schemas.microsoft.com/office/drawing/2014/main" id="{C546AC76-BF9F-EC44-93D2-997BDCBECA10}"/>
              </a:ext>
            </a:extLst>
          </p:cNvPr>
          <p:cNvPicPr>
            <a:picLocks noChangeAspect="1"/>
          </p:cNvPicPr>
          <p:nvPr/>
        </p:nvPicPr>
        <p:blipFill>
          <a:blip r:embed="rId2"/>
          <a:stretch>
            <a:fillRect/>
          </a:stretch>
        </p:blipFill>
        <p:spPr>
          <a:xfrm>
            <a:off x="1030868" y="734457"/>
            <a:ext cx="4914900" cy="4241800"/>
          </a:xfrm>
          <a:prstGeom prst="rect">
            <a:avLst/>
          </a:prstGeom>
        </p:spPr>
      </p:pic>
      <p:pic>
        <p:nvPicPr>
          <p:cNvPr id="6" name="Picture 5">
            <a:extLst>
              <a:ext uri="{FF2B5EF4-FFF2-40B4-BE49-F238E27FC236}">
                <a16:creationId xmlns:a16="http://schemas.microsoft.com/office/drawing/2014/main" id="{521DA952-B79A-3E43-85EB-743ED4AAF44A}"/>
              </a:ext>
            </a:extLst>
          </p:cNvPr>
          <p:cNvPicPr>
            <a:picLocks noChangeAspect="1"/>
          </p:cNvPicPr>
          <p:nvPr/>
        </p:nvPicPr>
        <p:blipFill>
          <a:blip r:embed="rId3"/>
          <a:stretch>
            <a:fillRect/>
          </a:stretch>
        </p:blipFill>
        <p:spPr>
          <a:xfrm>
            <a:off x="6550025" y="1498600"/>
            <a:ext cx="4711700" cy="4622800"/>
          </a:xfrm>
          <a:prstGeom prst="rect">
            <a:avLst/>
          </a:prstGeom>
        </p:spPr>
      </p:pic>
    </p:spTree>
    <p:extLst>
      <p:ext uri="{BB962C8B-B14F-4D97-AF65-F5344CB8AC3E}">
        <p14:creationId xmlns:p14="http://schemas.microsoft.com/office/powerpoint/2010/main" val="3039831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D40BB-AF20-CE41-8B93-D4A96BAF91ED}"/>
              </a:ext>
            </a:extLst>
          </p:cNvPr>
          <p:cNvSpPr>
            <a:spLocks noGrp="1"/>
          </p:cNvSpPr>
          <p:nvPr>
            <p:ph type="ctrTitle"/>
          </p:nvPr>
        </p:nvSpPr>
        <p:spPr>
          <a:xfrm>
            <a:off x="1154955" y="742951"/>
            <a:ext cx="8825658" cy="3276600"/>
          </a:xfrm>
        </p:spPr>
        <p:txBody>
          <a:bodyPr/>
          <a:lstStyle/>
          <a:p>
            <a:pPr algn="ctr"/>
            <a:r>
              <a:rPr lang="en-US" dirty="0"/>
              <a:t>Modeling</a:t>
            </a:r>
            <a:br>
              <a:rPr lang="en-US" dirty="0"/>
            </a:br>
            <a:br>
              <a:rPr lang="en-US" dirty="0"/>
            </a:br>
            <a:br>
              <a:rPr lang="en-US" dirty="0"/>
            </a:br>
            <a:endParaRPr lang="en-US" dirty="0"/>
          </a:p>
        </p:txBody>
      </p:sp>
      <p:pic>
        <p:nvPicPr>
          <p:cNvPr id="5" name="Picture 4">
            <a:extLst>
              <a:ext uri="{FF2B5EF4-FFF2-40B4-BE49-F238E27FC236}">
                <a16:creationId xmlns:a16="http://schemas.microsoft.com/office/drawing/2014/main" id="{69ED4800-8DED-4D47-888B-7BA91BC0DB4A}"/>
              </a:ext>
            </a:extLst>
          </p:cNvPr>
          <p:cNvPicPr>
            <a:picLocks noChangeAspect="1"/>
          </p:cNvPicPr>
          <p:nvPr/>
        </p:nvPicPr>
        <p:blipFill>
          <a:blip r:embed="rId2"/>
          <a:stretch>
            <a:fillRect/>
          </a:stretch>
        </p:blipFill>
        <p:spPr>
          <a:xfrm>
            <a:off x="1049759" y="1651000"/>
            <a:ext cx="4673600" cy="4356100"/>
          </a:xfrm>
          <a:prstGeom prst="rect">
            <a:avLst/>
          </a:prstGeom>
        </p:spPr>
      </p:pic>
      <p:pic>
        <p:nvPicPr>
          <p:cNvPr id="6" name="Picture 5">
            <a:extLst>
              <a:ext uri="{FF2B5EF4-FFF2-40B4-BE49-F238E27FC236}">
                <a16:creationId xmlns:a16="http://schemas.microsoft.com/office/drawing/2014/main" id="{F0733DBF-8E5B-BE48-B791-46CC3328ABA3}"/>
              </a:ext>
            </a:extLst>
          </p:cNvPr>
          <p:cNvPicPr>
            <a:picLocks noChangeAspect="1"/>
          </p:cNvPicPr>
          <p:nvPr/>
        </p:nvPicPr>
        <p:blipFill>
          <a:blip r:embed="rId3"/>
          <a:stretch>
            <a:fillRect/>
          </a:stretch>
        </p:blipFill>
        <p:spPr>
          <a:xfrm>
            <a:off x="6629400" y="1651000"/>
            <a:ext cx="4610100" cy="4356100"/>
          </a:xfrm>
          <a:prstGeom prst="rect">
            <a:avLst/>
          </a:prstGeom>
        </p:spPr>
      </p:pic>
    </p:spTree>
    <p:extLst>
      <p:ext uri="{BB962C8B-B14F-4D97-AF65-F5344CB8AC3E}">
        <p14:creationId xmlns:p14="http://schemas.microsoft.com/office/powerpoint/2010/main" val="2177411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D40BB-AF20-CE41-8B93-D4A96BAF91ED}"/>
              </a:ext>
            </a:extLst>
          </p:cNvPr>
          <p:cNvSpPr>
            <a:spLocks noGrp="1"/>
          </p:cNvSpPr>
          <p:nvPr>
            <p:ph type="ctrTitle"/>
          </p:nvPr>
        </p:nvSpPr>
        <p:spPr>
          <a:xfrm>
            <a:off x="1154955" y="704850"/>
            <a:ext cx="8825658" cy="2371725"/>
          </a:xfrm>
        </p:spPr>
        <p:txBody>
          <a:bodyPr/>
          <a:lstStyle/>
          <a:p>
            <a:pPr algn="ctr"/>
            <a:r>
              <a:rPr lang="en-US" dirty="0"/>
              <a:t>Diversion </a:t>
            </a:r>
            <a:br>
              <a:rPr lang="en-US" dirty="0"/>
            </a:br>
            <a:br>
              <a:rPr lang="en-US" dirty="0"/>
            </a:br>
            <a:endParaRPr lang="en-US" dirty="0"/>
          </a:p>
        </p:txBody>
      </p:sp>
      <p:pic>
        <p:nvPicPr>
          <p:cNvPr id="4" name="Picture 3">
            <a:extLst>
              <a:ext uri="{FF2B5EF4-FFF2-40B4-BE49-F238E27FC236}">
                <a16:creationId xmlns:a16="http://schemas.microsoft.com/office/drawing/2014/main" id="{6C542C3E-E3E5-E348-BD30-1126520A0D2F}"/>
              </a:ext>
            </a:extLst>
          </p:cNvPr>
          <p:cNvPicPr>
            <a:picLocks noChangeAspect="1"/>
          </p:cNvPicPr>
          <p:nvPr/>
        </p:nvPicPr>
        <p:blipFill>
          <a:blip r:embed="rId2"/>
          <a:stretch>
            <a:fillRect/>
          </a:stretch>
        </p:blipFill>
        <p:spPr>
          <a:xfrm>
            <a:off x="3110334" y="1343025"/>
            <a:ext cx="4914900" cy="5019676"/>
          </a:xfrm>
          <a:prstGeom prst="rect">
            <a:avLst/>
          </a:prstGeom>
        </p:spPr>
      </p:pic>
    </p:spTree>
    <p:extLst>
      <p:ext uri="{BB962C8B-B14F-4D97-AF65-F5344CB8AC3E}">
        <p14:creationId xmlns:p14="http://schemas.microsoft.com/office/powerpoint/2010/main" val="3001510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D40BB-AF20-CE41-8B93-D4A96BAF91ED}"/>
              </a:ext>
            </a:extLst>
          </p:cNvPr>
          <p:cNvSpPr>
            <a:spLocks noGrp="1"/>
          </p:cNvSpPr>
          <p:nvPr>
            <p:ph type="ctrTitle"/>
          </p:nvPr>
        </p:nvSpPr>
        <p:spPr>
          <a:xfrm>
            <a:off x="1154955" y="-200025"/>
            <a:ext cx="8825658" cy="3381375"/>
          </a:xfrm>
        </p:spPr>
        <p:txBody>
          <a:bodyPr/>
          <a:lstStyle/>
          <a:p>
            <a:pPr algn="ctr"/>
            <a:r>
              <a:rPr lang="en-US" dirty="0"/>
              <a:t>Intrinsic motivation</a:t>
            </a:r>
            <a:br>
              <a:rPr lang="en-US" dirty="0"/>
            </a:br>
            <a:br>
              <a:rPr lang="en-US" dirty="0"/>
            </a:br>
            <a:endParaRPr lang="en-US" dirty="0"/>
          </a:p>
        </p:txBody>
      </p:sp>
      <p:sp>
        <p:nvSpPr>
          <p:cNvPr id="3" name="Subtitle 2">
            <a:extLst>
              <a:ext uri="{FF2B5EF4-FFF2-40B4-BE49-F238E27FC236}">
                <a16:creationId xmlns:a16="http://schemas.microsoft.com/office/drawing/2014/main" id="{BF9578C2-6FD9-9845-9015-874BD453F7B2}"/>
              </a:ext>
            </a:extLst>
          </p:cNvPr>
          <p:cNvSpPr>
            <a:spLocks noGrp="1"/>
          </p:cNvSpPr>
          <p:nvPr>
            <p:ph type="subTitle" idx="1"/>
          </p:nvPr>
        </p:nvSpPr>
        <p:spPr>
          <a:xfrm>
            <a:off x="1154955" y="4019550"/>
            <a:ext cx="8825658" cy="1619250"/>
          </a:xfrm>
        </p:spPr>
        <p:txBody>
          <a:bodyPr>
            <a:noAutofit/>
          </a:bodyPr>
          <a:lstStyle/>
          <a:p>
            <a:pPr algn="r">
              <a:lnSpc>
                <a:spcPct val="170000"/>
              </a:lnSpc>
              <a:spcBef>
                <a:spcPts val="0"/>
              </a:spcBef>
            </a:pPr>
            <a:r>
              <a:rPr lang="en-US" sz="1600" dirty="0"/>
              <a:t>Love and Logic philosophy</a:t>
            </a:r>
          </a:p>
        </p:txBody>
      </p:sp>
      <p:pic>
        <p:nvPicPr>
          <p:cNvPr id="4" name="Picture 3">
            <a:extLst>
              <a:ext uri="{FF2B5EF4-FFF2-40B4-BE49-F238E27FC236}">
                <a16:creationId xmlns:a16="http://schemas.microsoft.com/office/drawing/2014/main" id="{EE9DCB64-67D9-9540-9793-C2E5ED1BF084}"/>
              </a:ext>
            </a:extLst>
          </p:cNvPr>
          <p:cNvPicPr>
            <a:picLocks noChangeAspect="1"/>
          </p:cNvPicPr>
          <p:nvPr/>
        </p:nvPicPr>
        <p:blipFill>
          <a:blip r:embed="rId2"/>
          <a:stretch>
            <a:fillRect/>
          </a:stretch>
        </p:blipFill>
        <p:spPr>
          <a:xfrm>
            <a:off x="1816100" y="1490662"/>
            <a:ext cx="4673600" cy="4648200"/>
          </a:xfrm>
          <a:prstGeom prst="rect">
            <a:avLst/>
          </a:prstGeom>
        </p:spPr>
      </p:pic>
    </p:spTree>
    <p:extLst>
      <p:ext uri="{BB962C8B-B14F-4D97-AF65-F5344CB8AC3E}">
        <p14:creationId xmlns:p14="http://schemas.microsoft.com/office/powerpoint/2010/main" val="3986216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D40BB-AF20-CE41-8B93-D4A96BAF91ED}"/>
              </a:ext>
            </a:extLst>
          </p:cNvPr>
          <p:cNvSpPr>
            <a:spLocks noGrp="1"/>
          </p:cNvSpPr>
          <p:nvPr>
            <p:ph type="ctrTitle"/>
          </p:nvPr>
        </p:nvSpPr>
        <p:spPr/>
        <p:txBody>
          <a:bodyPr/>
          <a:lstStyle/>
          <a:p>
            <a:pPr algn="ctr"/>
            <a:r>
              <a:rPr lang="en-US" dirty="0"/>
              <a:t>Extrinsic motivation</a:t>
            </a:r>
            <a:br>
              <a:rPr lang="en-US" dirty="0"/>
            </a:br>
            <a:br>
              <a:rPr lang="en-US" dirty="0"/>
            </a:br>
            <a:endParaRPr lang="en-US" dirty="0"/>
          </a:p>
        </p:txBody>
      </p:sp>
    </p:spTree>
    <p:extLst>
      <p:ext uri="{BB962C8B-B14F-4D97-AF65-F5344CB8AC3E}">
        <p14:creationId xmlns:p14="http://schemas.microsoft.com/office/powerpoint/2010/main" val="1401781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D40BB-AF20-CE41-8B93-D4A96BAF91ED}"/>
              </a:ext>
            </a:extLst>
          </p:cNvPr>
          <p:cNvSpPr>
            <a:spLocks noGrp="1"/>
          </p:cNvSpPr>
          <p:nvPr>
            <p:ph type="ctrTitle"/>
          </p:nvPr>
        </p:nvSpPr>
        <p:spPr/>
        <p:txBody>
          <a:bodyPr/>
          <a:lstStyle/>
          <a:p>
            <a:pPr algn="ctr"/>
            <a:br>
              <a:rPr lang="en-US" dirty="0"/>
            </a:br>
            <a:br>
              <a:rPr lang="en-US" dirty="0"/>
            </a:br>
            <a:endParaRPr lang="en-US" dirty="0"/>
          </a:p>
        </p:txBody>
      </p:sp>
      <p:pic>
        <p:nvPicPr>
          <p:cNvPr id="3" name="Picture 2">
            <a:extLst>
              <a:ext uri="{FF2B5EF4-FFF2-40B4-BE49-F238E27FC236}">
                <a16:creationId xmlns:a16="http://schemas.microsoft.com/office/drawing/2014/main" id="{A752DF57-826A-4549-AE4D-9733712B8712}"/>
              </a:ext>
            </a:extLst>
          </p:cNvPr>
          <p:cNvPicPr>
            <a:picLocks noChangeAspect="1"/>
          </p:cNvPicPr>
          <p:nvPr/>
        </p:nvPicPr>
        <p:blipFill>
          <a:blip r:embed="rId2"/>
          <a:stretch>
            <a:fillRect/>
          </a:stretch>
        </p:blipFill>
        <p:spPr>
          <a:xfrm>
            <a:off x="3457575" y="604869"/>
            <a:ext cx="4752975" cy="5667375"/>
          </a:xfrm>
          <a:prstGeom prst="rect">
            <a:avLst/>
          </a:prstGeom>
        </p:spPr>
      </p:pic>
    </p:spTree>
    <p:extLst>
      <p:ext uri="{BB962C8B-B14F-4D97-AF65-F5344CB8AC3E}">
        <p14:creationId xmlns:p14="http://schemas.microsoft.com/office/powerpoint/2010/main" val="29124853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240</TotalTime>
  <Words>108</Words>
  <Application>Microsoft Macintosh PowerPoint</Application>
  <PresentationFormat>Widescreen</PresentationFormat>
  <Paragraphs>16</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Century Gothic</vt:lpstr>
      <vt:lpstr>Wingdings 3</vt:lpstr>
      <vt:lpstr>Ion Boardroom</vt:lpstr>
      <vt:lpstr>Behavior Management and Positive Discipline  will begin at 9 am Pacific time  </vt:lpstr>
      <vt:lpstr>Behavior Management and Positive Discipline  </vt:lpstr>
      <vt:lpstr>     Workshop Objective: Workshop participants will learn behavioral developmental norms of elementary aged children and strategies to help your child be successful. During this workshop we will review best practices of behavior management  and will discuss related topics.  </vt:lpstr>
      <vt:lpstr>  </vt:lpstr>
      <vt:lpstr>Modeling   </vt:lpstr>
      <vt:lpstr>Diversion   </vt:lpstr>
      <vt:lpstr>Intrinsic motivation  </vt:lpstr>
      <vt:lpstr>Extrinsic motivation  </vt:lpstr>
      <vt:lpstr>  </vt:lpstr>
      <vt:lpstr>Verbal and non-verbal communication  </vt:lpstr>
      <vt:lpstr>PowerPoint Presentation</vt:lpstr>
      <vt:lpstr>PowerPoint Presentation</vt:lpstr>
      <vt:lpstr>  </vt:lpstr>
      <vt:lpstr>  </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Behavior Management and Positive Discipline  </dc:title>
  <dc:creator>Jeremy Marshall</dc:creator>
  <cp:lastModifiedBy>Jeremy Marshall</cp:lastModifiedBy>
  <cp:revision>9</cp:revision>
  <dcterms:created xsi:type="dcterms:W3CDTF">2019-09-26T04:14:38Z</dcterms:created>
  <dcterms:modified xsi:type="dcterms:W3CDTF">2020-05-22T17:58:07Z</dcterms:modified>
</cp:coreProperties>
</file>