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0"/>
  </p:notesMasterIdLst>
  <p:handoutMasterIdLst>
    <p:handoutMasterId r:id="rId51"/>
  </p:handoutMasterIdLst>
  <p:sldIdLst>
    <p:sldId id="257" r:id="rId5"/>
    <p:sldId id="315" r:id="rId6"/>
    <p:sldId id="322" r:id="rId7"/>
    <p:sldId id="273" r:id="rId8"/>
    <p:sldId id="314" r:id="rId9"/>
    <p:sldId id="313" r:id="rId10"/>
    <p:sldId id="303" r:id="rId11"/>
    <p:sldId id="295" r:id="rId12"/>
    <p:sldId id="280" r:id="rId13"/>
    <p:sldId id="311" r:id="rId14"/>
    <p:sldId id="283" r:id="rId15"/>
    <p:sldId id="270" r:id="rId16"/>
    <p:sldId id="281" r:id="rId17"/>
    <p:sldId id="310" r:id="rId18"/>
    <p:sldId id="309" r:id="rId19"/>
    <p:sldId id="316" r:id="rId20"/>
    <p:sldId id="284" r:id="rId21"/>
    <p:sldId id="285" r:id="rId22"/>
    <p:sldId id="286" r:id="rId23"/>
    <p:sldId id="287" r:id="rId24"/>
    <p:sldId id="291" r:id="rId25"/>
    <p:sldId id="292" r:id="rId26"/>
    <p:sldId id="293" r:id="rId27"/>
    <p:sldId id="317" r:id="rId28"/>
    <p:sldId id="288" r:id="rId29"/>
    <p:sldId id="290" r:id="rId30"/>
    <p:sldId id="308" r:id="rId31"/>
    <p:sldId id="323" r:id="rId32"/>
    <p:sldId id="307" r:id="rId33"/>
    <p:sldId id="299" r:id="rId34"/>
    <p:sldId id="300" r:id="rId35"/>
    <p:sldId id="301" r:id="rId36"/>
    <p:sldId id="275" r:id="rId37"/>
    <p:sldId id="318" r:id="rId38"/>
    <p:sldId id="321" r:id="rId39"/>
    <p:sldId id="294" r:id="rId40"/>
    <p:sldId id="282" r:id="rId41"/>
    <p:sldId id="319" r:id="rId42"/>
    <p:sldId id="302" r:id="rId43"/>
    <p:sldId id="272" r:id="rId44"/>
    <p:sldId id="320" r:id="rId45"/>
    <p:sldId id="306" r:id="rId46"/>
    <p:sldId id="305" r:id="rId47"/>
    <p:sldId id="304" r:id="rId48"/>
    <p:sldId id="298"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3" autoAdjust="0"/>
    <p:restoredTop sz="91686" autoAdjust="0"/>
  </p:normalViewPr>
  <p:slideViewPr>
    <p:cSldViewPr>
      <p:cViewPr varScale="1">
        <p:scale>
          <a:sx n="78" d="100"/>
          <a:sy n="78" d="100"/>
        </p:scale>
        <p:origin x="715" y="77"/>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95" d="100"/>
          <a:sy n="95" d="100"/>
        </p:scale>
        <p:origin x="358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BE2AAA-2CC7-4F9C-A8C6-8B9F2A3E9EF0}" type="datetimeFigureOut">
              <a:rPr lang="en-US" smtClean="0"/>
              <a:t>3/16/2022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0AD62A-9EE1-43E3-A7E5-D268F71DF3EB}" type="slidenum">
              <a:rPr lang="en-US" smtClean="0"/>
              <a:t>‹#›</a:t>
            </a:fld>
            <a:endParaRPr lang="en-US"/>
          </a:p>
        </p:txBody>
      </p:sp>
    </p:spTree>
    <p:extLst>
      <p:ext uri="{BB962C8B-B14F-4D97-AF65-F5344CB8AC3E}">
        <p14:creationId xmlns:p14="http://schemas.microsoft.com/office/powerpoint/2010/main" val="1436448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37ADBA-1AC7-4CD6-8AFF-4E8087BA5487}" type="datetimeFigureOut">
              <a:rPr lang="en-US" smtClean="0"/>
              <a:t>3/16/2022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4C2EF-8A97-4DAF-B099-E567883644D6}" type="slidenum">
              <a:rPr lang="en-US" smtClean="0"/>
              <a:t>‹#›</a:t>
            </a:fld>
            <a:endParaRPr lang="en-US"/>
          </a:p>
        </p:txBody>
      </p:sp>
    </p:spTree>
    <p:extLst>
      <p:ext uri="{BB962C8B-B14F-4D97-AF65-F5344CB8AC3E}">
        <p14:creationId xmlns:p14="http://schemas.microsoft.com/office/powerpoint/2010/main" val="7180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124" r="323" b="422"/>
          <a:stretch/>
        </p:blipFill>
        <p:spPr>
          <a:xfrm>
            <a:off x="1524" y="1"/>
            <a:ext cx="12188952" cy="6858000"/>
          </a:xfrm>
          <a:prstGeom prst="rect">
            <a:avLst/>
          </a:prstGeom>
        </p:spPr>
      </p:pic>
      <p:sp>
        <p:nvSpPr>
          <p:cNvPr id="2" name="Title 1"/>
          <p:cNvSpPr>
            <a:spLocks noGrp="1"/>
          </p:cNvSpPr>
          <p:nvPr>
            <p:ph type="ctrTitle"/>
          </p:nvPr>
        </p:nvSpPr>
        <p:spPr>
          <a:xfrm>
            <a:off x="838200" y="533400"/>
            <a:ext cx="8458200" cy="1828800"/>
          </a:xfrm>
        </p:spPr>
        <p:txBody>
          <a:bodyPr anchor="b">
            <a:normAutofit/>
          </a:bodyPr>
          <a:lstStyle>
            <a:lvl1pPr algn="l">
              <a:defRPr sz="4400"/>
            </a:lvl1pPr>
          </a:lstStyle>
          <a:p>
            <a:r>
              <a:rPr lang="en-US"/>
              <a:t>Click to edit Master title style</a:t>
            </a:r>
            <a:endParaRPr lang="en-US" dirty="0"/>
          </a:p>
        </p:txBody>
      </p:sp>
      <p:sp>
        <p:nvSpPr>
          <p:cNvPr id="3" name="Subtitle 2"/>
          <p:cNvSpPr>
            <a:spLocks noGrp="1"/>
          </p:cNvSpPr>
          <p:nvPr>
            <p:ph type="subTitle" idx="1"/>
          </p:nvPr>
        </p:nvSpPr>
        <p:spPr>
          <a:xfrm>
            <a:off x="838200" y="2438400"/>
            <a:ext cx="7086600" cy="914400"/>
          </a:xfrm>
        </p:spPr>
        <p:txBody>
          <a:bodyPr>
            <a:normAutofit/>
          </a:bodyPr>
          <a:lstStyle>
            <a:lvl1pPr marL="0" indent="0" algn="l">
              <a:spcBef>
                <a:spcPts val="1200"/>
              </a:spcBef>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5445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Pictures with Captions">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791200"/>
            <a:ext cx="8115419" cy="701674"/>
          </a:xfrm>
        </p:spPr>
        <p:txBody>
          <a:bodyPr vert="horz" lIns="91440" tIns="45720" rIns="91440" bIns="45720" rtlCol="0" anchor="b">
            <a:normAutofit/>
          </a:bodyPr>
          <a:lstStyle>
            <a:lvl1pPr>
              <a:defRPr lang="en-US" sz="2400">
                <a:solidFill>
                  <a:schemeClr val="accent1"/>
                </a:solidFill>
              </a:defRPr>
            </a:lvl1pPr>
          </a:lstStyle>
          <a:p>
            <a:pPr lvl="0"/>
            <a:r>
              <a:rPr lang="en-US"/>
              <a:t>Click to edit Master title style</a:t>
            </a:r>
            <a:endParaRPr lang="en-US" dirty="0"/>
          </a:p>
        </p:txBody>
      </p:sp>
      <p:sp>
        <p:nvSpPr>
          <p:cNvPr id="7" name="Freeform 5"/>
          <p:cNvSpPr>
            <a:spLocks/>
          </p:cNvSpPr>
          <p:nvPr/>
        </p:nvSpPr>
        <p:spPr bwMode="gray">
          <a:xfrm>
            <a:off x="762000"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3"/>
          </p:nvPr>
        </p:nvSpPr>
        <p:spPr>
          <a:xfrm>
            <a:off x="992435"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7" name="Text Placeholder 16"/>
          <p:cNvSpPr>
            <a:spLocks noGrp="1"/>
          </p:cNvSpPr>
          <p:nvPr>
            <p:ph type="body" sz="quarter" idx="14"/>
          </p:nvPr>
        </p:nvSpPr>
        <p:spPr>
          <a:xfrm>
            <a:off x="1028581" y="5181600"/>
            <a:ext cx="3566160" cy="493776"/>
          </a:xfrm>
        </p:spPr>
        <p:txBody>
          <a:bodyPr>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Edit Master text styles</a:t>
            </a:r>
          </a:p>
        </p:txBody>
      </p:sp>
      <p:sp>
        <p:nvSpPr>
          <p:cNvPr id="18" name="Freeform 5"/>
          <p:cNvSpPr>
            <a:spLocks/>
          </p:cNvSpPr>
          <p:nvPr/>
        </p:nvSpPr>
        <p:spPr bwMode="gray">
          <a:xfrm>
            <a:off x="5300133"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Picture Placeholder 18" descr="An empty placeholder to add an image. Click on the placeholder and select the image that you wish to add"/>
          <p:cNvSpPr>
            <a:spLocks noGrp="1"/>
          </p:cNvSpPr>
          <p:nvPr>
            <p:ph type="pic" sz="quarter" idx="15"/>
          </p:nvPr>
        </p:nvSpPr>
        <p:spPr>
          <a:xfrm>
            <a:off x="5530568"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endParaRPr lang="en-US" dirty="0"/>
          </a:p>
        </p:txBody>
      </p:sp>
      <p:sp>
        <p:nvSpPr>
          <p:cNvPr id="20" name="Text Placeholder 16"/>
          <p:cNvSpPr>
            <a:spLocks noGrp="1"/>
          </p:cNvSpPr>
          <p:nvPr>
            <p:ph type="body" sz="quarter" idx="16"/>
          </p:nvPr>
        </p:nvSpPr>
        <p:spPr>
          <a:xfrm>
            <a:off x="5566714" y="5181600"/>
            <a:ext cx="3566160" cy="493776"/>
          </a:xfrm>
        </p:spPr>
        <p:txBody>
          <a:bodyPr>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Edit Master text styles</a:t>
            </a:r>
          </a:p>
        </p:txBody>
      </p:sp>
    </p:spTree>
    <p:extLst>
      <p:ext uri="{BB962C8B-B14F-4D97-AF65-F5344CB8AC3E}">
        <p14:creationId xmlns:p14="http://schemas.microsoft.com/office/powerpoint/2010/main" val="203777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hree Pictures with Caption">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305424"/>
            <a:ext cx="8104083" cy="579921"/>
          </a:xfrm>
        </p:spPr>
        <p:txBody>
          <a:bodyPr>
            <a:normAutofit/>
          </a:bodyPr>
          <a:lstStyle>
            <a:lvl1pPr>
              <a:defRPr sz="2400">
                <a:solidFill>
                  <a:schemeClr val="accent1"/>
                </a:solidFill>
              </a:defRPr>
            </a:lvl1pPr>
          </a:lstStyle>
          <a:p>
            <a:r>
              <a:rPr lang="en-US"/>
              <a:t>Click to edit Master title style</a:t>
            </a:r>
            <a:endParaRPr lang="en-US" dirty="0"/>
          </a:p>
        </p:txBody>
      </p:sp>
      <p:sp>
        <p:nvSpPr>
          <p:cNvPr id="7" name="Freeform 5"/>
          <p:cNvSpPr>
            <a:spLocks/>
          </p:cNvSpPr>
          <p:nvPr/>
        </p:nvSpPr>
        <p:spPr bwMode="gray">
          <a:xfrm>
            <a:off x="762000" y="933449"/>
            <a:ext cx="53340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3"/>
          </p:nvPr>
        </p:nvSpPr>
        <p:spPr>
          <a:xfrm>
            <a:off x="991888" y="1113022"/>
            <a:ext cx="4874224"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8" name="Freeform 5"/>
          <p:cNvSpPr>
            <a:spLocks/>
          </p:cNvSpPr>
          <p:nvPr/>
        </p:nvSpPr>
        <p:spPr bwMode="gray">
          <a:xfrm>
            <a:off x="6323873" y="967316"/>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Picture Placeholder 18" descr="An empty placeholder to add an image. Click on the placeholder and select the image that you wish to add"/>
          <p:cNvSpPr>
            <a:spLocks noGrp="1"/>
          </p:cNvSpPr>
          <p:nvPr>
            <p:ph type="pic" sz="quarter" idx="15"/>
          </p:nvPr>
        </p:nvSpPr>
        <p:spPr>
          <a:xfrm>
            <a:off x="6506025" y="1109743"/>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2" name="Freeform 5"/>
          <p:cNvSpPr>
            <a:spLocks/>
          </p:cNvSpPr>
          <p:nvPr/>
        </p:nvSpPr>
        <p:spPr bwMode="gray">
          <a:xfrm>
            <a:off x="6323873" y="3060954"/>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Picture Placeholder 12" descr="An empty placeholder to add an image. Click on the placeholder and select the image that you wish to add"/>
          <p:cNvSpPr>
            <a:spLocks noGrp="1"/>
          </p:cNvSpPr>
          <p:nvPr>
            <p:ph type="pic" sz="quarter" idx="16"/>
          </p:nvPr>
        </p:nvSpPr>
        <p:spPr>
          <a:xfrm>
            <a:off x="6506025" y="3203381"/>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endParaRPr lang="en-US" dirty="0"/>
          </a:p>
        </p:txBody>
      </p:sp>
      <p:sp>
        <p:nvSpPr>
          <p:cNvPr id="17" name="Text Placeholder 16"/>
          <p:cNvSpPr>
            <a:spLocks noGrp="1"/>
          </p:cNvSpPr>
          <p:nvPr>
            <p:ph type="body" sz="quarter" idx="14"/>
          </p:nvPr>
        </p:nvSpPr>
        <p:spPr>
          <a:xfrm>
            <a:off x="1028581" y="5919255"/>
            <a:ext cx="8104082" cy="497420"/>
          </a:xfrm>
        </p:spPr>
        <p:txBody>
          <a:bodyPr>
            <a:normAutofit/>
          </a:bodyPr>
          <a:lstStyle>
            <a:lvl1pPr marL="0" indent="0">
              <a:spcBef>
                <a:spcPts val="0"/>
              </a:spcBef>
              <a:buNone/>
              <a:defRPr sz="16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Edit Master text styles</a:t>
            </a:r>
          </a:p>
        </p:txBody>
      </p:sp>
    </p:spTree>
    <p:extLst>
      <p:ext uri="{BB962C8B-B14F-4D97-AF65-F5344CB8AC3E}">
        <p14:creationId xmlns:p14="http://schemas.microsoft.com/office/powerpoint/2010/main" val="101779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ve Pictures">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 y="283"/>
            <a:ext cx="12188952" cy="6859715"/>
          </a:xfrm>
          <a:prstGeom prst="rect">
            <a:avLst/>
          </a:prstGeom>
        </p:spPr>
      </p:pic>
      <p:sp>
        <p:nvSpPr>
          <p:cNvPr id="2" name="Title 1"/>
          <p:cNvSpPr>
            <a:spLocks noGrp="1"/>
          </p:cNvSpPr>
          <p:nvPr>
            <p:ph type="title"/>
          </p:nvPr>
        </p:nvSpPr>
        <p:spPr>
          <a:xfrm>
            <a:off x="9677400" y="365126"/>
            <a:ext cx="2133600" cy="1539874"/>
          </a:xfrm>
        </p:spPr>
        <p:txBody>
          <a:bodyPr vert="horz" lIns="91440" tIns="45720" rIns="91440" bIns="45720" rtlCol="0" anchor="b">
            <a:normAutofit/>
          </a:bodyPr>
          <a:lstStyle>
            <a:lvl1pPr>
              <a:defRPr lang="en-US" sz="2400">
                <a:solidFill>
                  <a:schemeClr val="accent1"/>
                </a:solidFill>
              </a:defRPr>
            </a:lvl1pPr>
          </a:lstStyle>
          <a:p>
            <a:pPr lvl="0"/>
            <a:r>
              <a:rPr lang="en-US"/>
              <a:t>Click to edit Master title style</a:t>
            </a:r>
          </a:p>
        </p:txBody>
      </p:sp>
      <p:sp>
        <p:nvSpPr>
          <p:cNvPr id="8" name="Freeform 5"/>
          <p:cNvSpPr>
            <a:spLocks/>
          </p:cNvSpPr>
          <p:nvPr/>
        </p:nvSpPr>
        <p:spPr bwMode="gray">
          <a:xfrm>
            <a:off x="4182533" y="265044"/>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Picture Placeholder 8" descr="An empty placeholder to add an image. Click on the placeholder and select the image that you wish to add"/>
          <p:cNvSpPr>
            <a:spLocks noGrp="1"/>
          </p:cNvSpPr>
          <p:nvPr>
            <p:ph type="pic" sz="quarter" idx="13"/>
          </p:nvPr>
        </p:nvSpPr>
        <p:spPr>
          <a:xfrm>
            <a:off x="4424435" y="436315"/>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endParaRPr lang="en-US" dirty="0"/>
          </a:p>
        </p:txBody>
      </p:sp>
      <p:sp>
        <p:nvSpPr>
          <p:cNvPr id="10" name="Freeform 5"/>
          <p:cNvSpPr>
            <a:spLocks/>
          </p:cNvSpPr>
          <p:nvPr/>
        </p:nvSpPr>
        <p:spPr bwMode="gray">
          <a:xfrm>
            <a:off x="816188" y="384723"/>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Picture Placeholder 10" descr="An empty placeholder to add an image. Click on the placeholder and select the image that you wish to add"/>
          <p:cNvSpPr>
            <a:spLocks noGrp="1"/>
          </p:cNvSpPr>
          <p:nvPr>
            <p:ph type="pic" sz="quarter" idx="15"/>
          </p:nvPr>
        </p:nvSpPr>
        <p:spPr>
          <a:xfrm>
            <a:off x="1013022" y="538232"/>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2" name="Freeform 5"/>
          <p:cNvSpPr>
            <a:spLocks/>
          </p:cNvSpPr>
          <p:nvPr/>
        </p:nvSpPr>
        <p:spPr bwMode="gray">
          <a:xfrm>
            <a:off x="816188" y="2478361"/>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Picture Placeholder 12" descr="An empty placeholder to add an image. Click on the placeholder and select the image that you wish to add"/>
          <p:cNvSpPr>
            <a:spLocks noGrp="1"/>
          </p:cNvSpPr>
          <p:nvPr>
            <p:ph type="pic" sz="quarter" idx="16"/>
          </p:nvPr>
        </p:nvSpPr>
        <p:spPr>
          <a:xfrm>
            <a:off x="1013022" y="2631870"/>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4" name="Freeform 5"/>
          <p:cNvSpPr>
            <a:spLocks/>
          </p:cNvSpPr>
          <p:nvPr/>
        </p:nvSpPr>
        <p:spPr bwMode="gray">
          <a:xfrm>
            <a:off x="816188" y="4571999"/>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7"/>
          </p:nvPr>
        </p:nvSpPr>
        <p:spPr>
          <a:xfrm>
            <a:off x="1013022" y="4725508"/>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endParaRPr lang="en-US" dirty="0"/>
          </a:p>
        </p:txBody>
      </p:sp>
      <p:sp>
        <p:nvSpPr>
          <p:cNvPr id="20" name="Freeform 5"/>
          <p:cNvSpPr>
            <a:spLocks/>
          </p:cNvSpPr>
          <p:nvPr/>
        </p:nvSpPr>
        <p:spPr bwMode="gray">
          <a:xfrm>
            <a:off x="4182533" y="3448511"/>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1" name="Picture Placeholder 20" descr="An empty placeholder to add an image. Click on the placeholder and select the image that you wish to add"/>
          <p:cNvSpPr>
            <a:spLocks noGrp="1"/>
          </p:cNvSpPr>
          <p:nvPr>
            <p:ph type="pic" sz="quarter" idx="18"/>
          </p:nvPr>
        </p:nvSpPr>
        <p:spPr>
          <a:xfrm>
            <a:off x="4424435" y="3619782"/>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86467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3/16/2022</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44326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65125"/>
            <a:ext cx="1828799" cy="49403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524000" y="365125"/>
            <a:ext cx="6858000" cy="49403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3/16/2022</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392624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3/16/2022</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03573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34" t="422"/>
          <a:stretch/>
        </p:blipFill>
        <p:spPr>
          <a:xfrm>
            <a:off x="0" y="0"/>
            <a:ext cx="12188952" cy="6857176"/>
          </a:xfrm>
          <a:prstGeom prst="rect">
            <a:avLst/>
          </a:prstGeom>
        </p:spPr>
      </p:pic>
      <p:sp>
        <p:nvSpPr>
          <p:cNvPr id="2" name="Title 1"/>
          <p:cNvSpPr>
            <a:spLocks noGrp="1"/>
          </p:cNvSpPr>
          <p:nvPr>
            <p:ph type="title"/>
          </p:nvPr>
        </p:nvSpPr>
        <p:spPr>
          <a:xfrm>
            <a:off x="3352800" y="533400"/>
            <a:ext cx="7315200" cy="1828800"/>
          </a:xfrm>
        </p:spPr>
        <p:txBody>
          <a:bodyPr anchor="b">
            <a:normAutofit/>
          </a:bodyPr>
          <a:lstStyle>
            <a:lvl1pPr>
              <a:defRPr sz="4400"/>
            </a:lvl1pPr>
          </a:lstStyle>
          <a:p>
            <a:r>
              <a:rPr lang="en-US"/>
              <a:t>Click to edit Master title style</a:t>
            </a:r>
          </a:p>
        </p:txBody>
      </p:sp>
      <p:sp>
        <p:nvSpPr>
          <p:cNvPr id="3" name="Text Placeholder 2"/>
          <p:cNvSpPr>
            <a:spLocks noGrp="1"/>
          </p:cNvSpPr>
          <p:nvPr>
            <p:ph type="body" idx="1"/>
          </p:nvPr>
        </p:nvSpPr>
        <p:spPr>
          <a:xfrm>
            <a:off x="3352800" y="2438400"/>
            <a:ext cx="5486400" cy="914400"/>
          </a:xfrm>
        </p:spPr>
        <p:txBody>
          <a:bodyPr>
            <a:normAutofit/>
          </a:bodyPr>
          <a:lstStyle>
            <a:lvl1pPr marL="0" indent="0">
              <a:spcBef>
                <a:spcPts val="1200"/>
              </a:spcBef>
              <a:buNone/>
              <a:defRPr sz="24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27950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825625"/>
            <a:ext cx="4389120" cy="34747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78880" y="1825625"/>
            <a:ext cx="4389120" cy="34747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3/16/2022</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62530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24000" y="1828799"/>
            <a:ext cx="4389120" cy="795867"/>
          </a:xfrm>
        </p:spPr>
        <p:txBody>
          <a:bodyPr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4000" y="2624666"/>
            <a:ext cx="4389120" cy="26754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78880" y="1828799"/>
            <a:ext cx="4389120" cy="795867"/>
          </a:xfrm>
        </p:spPr>
        <p:txBody>
          <a:bodyPr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78880" y="2624666"/>
            <a:ext cx="4389120" cy="26754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7FC8593D-7C47-471E-A8DF-97AC4FFD13F5}" type="datetimeFigureOut">
              <a:rPr lang="en-US" smtClean="0"/>
              <a:t>3/16/2022</a:t>
            </a:fld>
            <a:endParaRPr lang="en-US"/>
          </a:p>
        </p:txBody>
      </p:sp>
      <p:sp>
        <p:nvSpPr>
          <p:cNvPr id="9" name="Slide Number Placeholder 8"/>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290008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7FC8593D-7C47-471E-A8DF-97AC4FFD13F5}" type="datetimeFigureOut">
              <a:rPr lang="en-US" smtClean="0"/>
              <a:t>3/16/2022</a:t>
            </a:fld>
            <a:endParaRPr lang="en-US"/>
          </a:p>
        </p:txBody>
      </p:sp>
      <p:sp>
        <p:nvSpPr>
          <p:cNvPr id="5" name="Slide Number Placeholder 4"/>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4502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7FC8593D-7C47-471E-A8DF-97AC4FFD13F5}" type="datetimeFigureOut">
              <a:rPr lang="en-US" smtClean="0"/>
              <a:t>3/16/2022</a:t>
            </a:fld>
            <a:endParaRPr lang="en-US"/>
          </a:p>
        </p:txBody>
      </p:sp>
      <p:sp>
        <p:nvSpPr>
          <p:cNvPr id="4" name="Slide Number Placeholder 3"/>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358007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724400" y="1828800"/>
            <a:ext cx="5943600" cy="3476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23999" y="1828800"/>
            <a:ext cx="2926080" cy="3476625"/>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3/16/2022</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80735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Freeform 5"/>
          <p:cNvSpPr>
            <a:spLocks/>
          </p:cNvSpPr>
          <p:nvPr/>
        </p:nvSpPr>
        <p:spPr bwMode="gray">
          <a:xfrm>
            <a:off x="804333" y="1695450"/>
            <a:ext cx="5596467" cy="3295650"/>
          </a:xfrm>
          <a:custGeom>
            <a:avLst/>
            <a:gdLst>
              <a:gd name="T0" fmla="*/ 1279 w 1347"/>
              <a:gd name="T1" fmla="*/ 919 h 986"/>
              <a:gd name="T2" fmla="*/ 65 w 1347"/>
              <a:gd name="T3" fmla="*/ 919 h 986"/>
              <a:gd name="T4" fmla="*/ 65 w 1347"/>
              <a:gd name="T5" fmla="*/ 64 h 986"/>
              <a:gd name="T6" fmla="*/ 1279 w 1347"/>
              <a:gd name="T7" fmla="*/ 64 h 986"/>
              <a:gd name="T8" fmla="*/ 1279 w 1347"/>
              <a:gd name="T9" fmla="*/ 919 h 986"/>
            </a:gdLst>
            <a:ahLst/>
            <a:cxnLst>
              <a:cxn ang="0">
                <a:pos x="T0" y="T1"/>
              </a:cxn>
              <a:cxn ang="0">
                <a:pos x="T2" y="T3"/>
              </a:cxn>
              <a:cxn ang="0">
                <a:pos x="T4" y="T5"/>
              </a:cxn>
              <a:cxn ang="0">
                <a:pos x="T6" y="T7"/>
              </a:cxn>
              <a:cxn ang="0">
                <a:pos x="T8" y="T9"/>
              </a:cxn>
            </a:cxnLst>
            <a:rect l="0" t="0" r="r" b="b"/>
            <a:pathLst>
              <a:path w="1347" h="986">
                <a:moveTo>
                  <a:pt x="1279" y="919"/>
                </a:moveTo>
                <a:cubicBezTo>
                  <a:pt x="1211" y="986"/>
                  <a:pt x="121" y="974"/>
                  <a:pt x="65" y="919"/>
                </a:cubicBezTo>
                <a:cubicBezTo>
                  <a:pt x="9" y="863"/>
                  <a:pt x="0" y="128"/>
                  <a:pt x="65" y="64"/>
                </a:cubicBezTo>
                <a:cubicBezTo>
                  <a:pt x="130" y="0"/>
                  <a:pt x="1217" y="3"/>
                  <a:pt x="1279" y="64"/>
                </a:cubicBezTo>
                <a:cubicBezTo>
                  <a:pt x="1341" y="125"/>
                  <a:pt x="1347" y="852"/>
                  <a:pt x="1279" y="919"/>
                </a:cubicBezTo>
                <a:close/>
              </a:path>
            </a:pathLst>
          </a:custGeom>
          <a:solidFill>
            <a:srgbClr val="FFFFFF"/>
          </a:solidFill>
          <a:ln>
            <a:noFill/>
          </a:ln>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p:txBody>
          <a:bodyPr anchor="b"/>
          <a:lstStyle>
            <a:lvl1pPr>
              <a:defRPr sz="3200"/>
            </a:lvl1pPr>
          </a:lstStyle>
          <a:p>
            <a:r>
              <a:rPr lang="en-US"/>
              <a:t>Click to edit Master title style</a:t>
            </a:r>
          </a:p>
        </p:txBody>
      </p:sp>
      <p:sp>
        <p:nvSpPr>
          <p:cNvPr id="12" name="Picture Placeholder 11" descr="An empty placeholder to add an image. Click on the placeholder and select the image that you wish to add"/>
          <p:cNvSpPr>
            <a:spLocks noGrp="1"/>
          </p:cNvSpPr>
          <p:nvPr>
            <p:ph type="pic" idx="1"/>
          </p:nvPr>
        </p:nvSpPr>
        <p:spPr>
          <a:xfrm>
            <a:off x="1006022" y="1874520"/>
            <a:ext cx="5193089" cy="2937510"/>
          </a:xfrm>
          <a:custGeom>
            <a:avLst/>
            <a:gdLst>
              <a:gd name="connsiteX0" fmla="*/ 2531359 w 5066932"/>
              <a:gd name="connsiteY0" fmla="*/ 21 h 2945784"/>
              <a:gd name="connsiteX1" fmla="*/ 4878015 w 5066932"/>
              <a:gd name="connsiteY1" fmla="*/ 145719 h 2945784"/>
              <a:gd name="connsiteX2" fmla="*/ 4878015 w 5066932"/>
              <a:gd name="connsiteY2" fmla="*/ 2803241 h 2945784"/>
              <a:gd name="connsiteX3" fmla="*/ 175988 w 5066932"/>
              <a:gd name="connsiteY3" fmla="*/ 2803241 h 2945784"/>
              <a:gd name="connsiteX4" fmla="*/ 175988 w 5066932"/>
              <a:gd name="connsiteY4" fmla="*/ 145719 h 2945784"/>
              <a:gd name="connsiteX5" fmla="*/ 2531359 w 5066932"/>
              <a:gd name="connsiteY5" fmla="*/ 21 h 294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6932" h="2945784">
                <a:moveTo>
                  <a:pt x="2531359" y="21"/>
                </a:moveTo>
                <a:cubicBezTo>
                  <a:pt x="3645379" y="1187"/>
                  <a:pt x="4757946" y="50918"/>
                  <a:pt x="4878015" y="145719"/>
                </a:cubicBezTo>
                <a:cubicBezTo>
                  <a:pt x="5118151" y="335320"/>
                  <a:pt x="5141390" y="2594991"/>
                  <a:pt x="4878015" y="2803241"/>
                </a:cubicBezTo>
                <a:cubicBezTo>
                  <a:pt x="4614639" y="3011491"/>
                  <a:pt x="392886" y="2974193"/>
                  <a:pt x="175988" y="2803241"/>
                </a:cubicBezTo>
                <a:cubicBezTo>
                  <a:pt x="-40909" y="2629181"/>
                  <a:pt x="-75768" y="344644"/>
                  <a:pt x="175988" y="145719"/>
                </a:cubicBezTo>
                <a:cubicBezTo>
                  <a:pt x="301866" y="46256"/>
                  <a:pt x="1417339" y="-1144"/>
                  <a:pt x="2531359" y="21"/>
                </a:cubicBezTo>
                <a:close/>
              </a:path>
            </a:pathLst>
          </a:custGeom>
          <a:solidFill>
            <a:schemeClr val="accent2">
              <a:lumMod val="20000"/>
              <a:lumOff val="80000"/>
            </a:schemeClr>
          </a:solidFill>
        </p:spPr>
        <p:txBody>
          <a:bodyPr wrap="square" tIns="365760">
            <a:no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010400" y="2245995"/>
            <a:ext cx="3657600" cy="219456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3/16/2022</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5131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6" cstate="print">
            <a:extLst>
              <a:ext uri="{28A0092B-C50C-407E-A947-70E740481C1C}">
                <a14:useLocalDpi xmlns:a14="http://schemas.microsoft.com/office/drawing/2010/main" val="0"/>
              </a:ext>
            </a:extLst>
          </a:blip>
          <a:srcRect l="525" t="511" r="525" b="2999"/>
          <a:stretch/>
        </p:blipFill>
        <p:spPr>
          <a:xfrm>
            <a:off x="0" y="0"/>
            <a:ext cx="12188826" cy="6858000"/>
          </a:xfrm>
          <a:prstGeom prst="rect">
            <a:avLst/>
          </a:prstGeom>
        </p:spPr>
      </p:pic>
      <p:sp>
        <p:nvSpPr>
          <p:cNvPr id="2" name="Title Placeholder 1"/>
          <p:cNvSpPr>
            <a:spLocks noGrp="1"/>
          </p:cNvSpPr>
          <p:nvPr>
            <p:ph type="title"/>
          </p:nvPr>
        </p:nvSpPr>
        <p:spPr>
          <a:xfrm>
            <a:off x="838200" y="365126"/>
            <a:ext cx="9829800" cy="108267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524000" y="1828800"/>
            <a:ext cx="9144000" cy="34747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2209800" y="6416675"/>
            <a:ext cx="4572000" cy="365125"/>
          </a:xfrm>
          <a:prstGeom prst="rect">
            <a:avLst/>
          </a:prstGeom>
        </p:spPr>
        <p:txBody>
          <a:bodyPr vert="horz" lIns="91440" tIns="45720" rIns="91440" bIns="45720" rtlCol="0" anchor="ctr"/>
          <a:lstStyle>
            <a:lvl1pPr algn="l">
              <a:defRPr sz="1100">
                <a:solidFill>
                  <a:schemeClr val="tx1"/>
                </a:solidFill>
              </a:defRPr>
            </a:lvl1pPr>
          </a:lstStyle>
          <a:p>
            <a:r>
              <a:rPr lang="en-US" dirty="0"/>
              <a:t>Add a footer</a:t>
            </a:r>
          </a:p>
        </p:txBody>
      </p:sp>
      <p:sp>
        <p:nvSpPr>
          <p:cNvPr id="4" name="Date Placeholder 3"/>
          <p:cNvSpPr>
            <a:spLocks noGrp="1"/>
          </p:cNvSpPr>
          <p:nvPr>
            <p:ph type="dt" sz="half" idx="2"/>
          </p:nvPr>
        </p:nvSpPr>
        <p:spPr>
          <a:xfrm>
            <a:off x="7010400" y="6416675"/>
            <a:ext cx="1371600" cy="365125"/>
          </a:xfrm>
          <a:prstGeom prst="rect">
            <a:avLst/>
          </a:prstGeom>
        </p:spPr>
        <p:txBody>
          <a:bodyPr vert="horz" lIns="91440" tIns="45720" rIns="91440" bIns="45720" rtlCol="0" anchor="ctr"/>
          <a:lstStyle>
            <a:lvl1pPr algn="r">
              <a:defRPr sz="1100">
                <a:solidFill>
                  <a:schemeClr val="tx1"/>
                </a:solidFill>
              </a:defRPr>
            </a:lvl1pPr>
          </a:lstStyle>
          <a:p>
            <a:fld id="{7FC8593D-7C47-471E-A8DF-97AC4FFD13F5}" type="datetimeFigureOut">
              <a:rPr lang="en-US" smtClean="0"/>
              <a:pPr/>
              <a:t>3/16/2022</a:t>
            </a:fld>
            <a:endParaRPr lang="en-US" dirty="0"/>
          </a:p>
        </p:txBody>
      </p:sp>
      <p:sp>
        <p:nvSpPr>
          <p:cNvPr id="6" name="Slide Number Placeholder 5"/>
          <p:cNvSpPr>
            <a:spLocks noGrp="1"/>
          </p:cNvSpPr>
          <p:nvPr>
            <p:ph type="sldNum" sz="quarter" idx="4"/>
          </p:nvPr>
        </p:nvSpPr>
        <p:spPr>
          <a:xfrm>
            <a:off x="8610600" y="6416675"/>
            <a:ext cx="838200" cy="365125"/>
          </a:xfrm>
          <a:prstGeom prst="rect">
            <a:avLst/>
          </a:prstGeom>
        </p:spPr>
        <p:txBody>
          <a:bodyPr vert="horz" lIns="91440" tIns="45720" rIns="91440" bIns="45720" rtlCol="0" anchor="ctr"/>
          <a:lstStyle>
            <a:lvl1pPr algn="r">
              <a:defRPr sz="1100">
                <a:solidFill>
                  <a:schemeClr val="tx1"/>
                </a:solidFill>
              </a:defRPr>
            </a:lvl1pPr>
          </a:lstStyle>
          <a:p>
            <a:fld id="{289D71E3-7D81-4C24-B9D8-6B108755C64C}" type="slidenum">
              <a:rPr lang="en-US" smtClean="0"/>
              <a:pPr/>
              <a:t>‹#›</a:t>
            </a:fld>
            <a:endParaRPr lang="en-US" dirty="0"/>
          </a:p>
        </p:txBody>
      </p:sp>
    </p:spTree>
    <p:extLst>
      <p:ext uri="{BB962C8B-B14F-4D97-AF65-F5344CB8AC3E}">
        <p14:creationId xmlns:p14="http://schemas.microsoft.com/office/powerpoint/2010/main" val="361654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2" r:id="rId11"/>
    <p:sldLayoutId id="2147483661"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TEACH@canyons.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cdss.ca.gov/ord/entres/getinfo/pdf/ccc7.pdf"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ctc.ca.gov/docs/default-source/leaflets/cl797.pdf?sfvrsn=665bc585_2"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hilddevelopment.org/students-workforce/applications/child-development-permit-stipends"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https://www.youtube.com/embed/ukEKu3b2FD8?feature=oembed"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jamboard.google.com/d/12zrmQH36mIWThrmmuDM5BVZLInm4tsrXWVPRitAihSE/edit?usp=sharin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ctc.ca.gov/credentials/submit-online" TargetMode="Externa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ctc.ca.gov/docs/default-source/leaflets/cl560c.pdf?sfvrsn=8db75dfc_28" TargetMode="External"/><Relationship Id="rId2" Type="http://schemas.openxmlformats.org/officeDocument/2006/relationships/hyperlink" Target="https://www.ctc.ca.gov/docs/default-source/leaflets/cl561c.pdf?sfvrsn=7aab1162_14"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www.ctc.ca.gov/docs/default-source/leaflets/cl888.pdf?sfvrsn=88065bf8_20" TargetMode="External"/><Relationship Id="rId2" Type="http://schemas.openxmlformats.org/officeDocument/2006/relationships/hyperlink" Target="https://www.ctc.ca.gov/docs/default-source/leaflets/cl808ca.pdf?sfvrsn=acab8f79_10" TargetMode="External"/><Relationship Id="rId1" Type="http://schemas.openxmlformats.org/officeDocument/2006/relationships/slideLayout" Target="../slideLayouts/slideLayout6.xml"/><Relationship Id="rId4" Type="http://schemas.openxmlformats.org/officeDocument/2006/relationships/hyperlink" Target="https://www.ctc.ca.gov/credentials/req-teachin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6.xml"/><Relationship Id="rId1" Type="http://schemas.openxmlformats.org/officeDocument/2006/relationships/video" Target="https://www.youtube.com/embed/Vil02nLfWM8?feature=oembed"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8.xml"/><Relationship Id="rId1" Type="http://schemas.openxmlformats.org/officeDocument/2006/relationships/video" Target="https://www.youtube.com/embed/e3FfL46OzYI?feature=oembe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www.youtube.com/watch?v=Vil02nLfWM8"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2.xml"/><Relationship Id="rId1" Type="http://schemas.openxmlformats.org/officeDocument/2006/relationships/video" Target="https://www.youtube.com/embed/WwTpfVQgkU0?feature=oembed"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8.xml"/><Relationship Id="rId1" Type="http://schemas.openxmlformats.org/officeDocument/2006/relationships/video" Target="https://www.youtube.com/embed/d9z5WoW6DJE?feature=oembed" TargetMode="External"/><Relationship Id="rId4" Type="http://schemas.openxmlformats.org/officeDocument/2006/relationships/hyperlink" Target="https://www.youtube.com/watch?v=d9z5WoW6DJE&amp;t=86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video" Target="https://www.youtube.com/embed/0xhVGvP4tW4?feature=oembed"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5ielCdDoa3k" TargetMode="External"/><Relationship Id="rId2" Type="http://schemas.openxmlformats.org/officeDocument/2006/relationships/slideLayout" Target="../slideLayouts/slideLayout6.xml"/><Relationship Id="rId1" Type="http://schemas.openxmlformats.org/officeDocument/2006/relationships/video" Target="https://www.youtube.com/embed/5ielCdDoa3k?feature=oembed" TargetMode="External"/><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youtu.be/cffwyDahq80"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7bIQ4-3XSxU&amp;t=32s" TargetMode="External"/><Relationship Id="rId2" Type="http://schemas.openxmlformats.org/officeDocument/2006/relationships/slideLayout" Target="../slideLayouts/slideLayout6.xml"/><Relationship Id="rId1" Type="http://schemas.openxmlformats.org/officeDocument/2006/relationships/video" Target="https://www.youtube.com/embed/7bIQ4-3XSxU?feature=oembed" TargetMode="Externa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066800"/>
            <a:ext cx="9829800" cy="685800"/>
          </a:xfrm>
        </p:spPr>
        <p:txBody>
          <a:bodyPr>
            <a:normAutofit fontScale="90000"/>
          </a:bodyPr>
          <a:lstStyle/>
          <a:p>
            <a:pPr algn="ct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r>
              <a:rPr lang="en-US" b="1" dirty="0">
                <a:latin typeface="+mn-lt"/>
              </a:rPr>
              <a:t>Careers in Early Care and Education</a:t>
            </a:r>
          </a:p>
        </p:txBody>
      </p:sp>
      <p:sp>
        <p:nvSpPr>
          <p:cNvPr id="3" name="Subtitle 2"/>
          <p:cNvSpPr>
            <a:spLocks noGrp="1"/>
          </p:cNvSpPr>
          <p:nvPr>
            <p:ph type="subTitle" idx="1"/>
          </p:nvPr>
        </p:nvSpPr>
        <p:spPr>
          <a:xfrm>
            <a:off x="838200" y="2209800"/>
            <a:ext cx="9906000" cy="2209800"/>
          </a:xfrm>
        </p:spPr>
        <p:txBody>
          <a:bodyPr>
            <a:normAutofit lnSpcReduction="10000"/>
          </a:bodyPr>
          <a:lstStyle/>
          <a:p>
            <a:pPr algn="ctr"/>
            <a:r>
              <a:rPr lang="en-US" sz="3200" dirty="0">
                <a:latin typeface="Comic Sans MS" panose="030F0702030302020204" pitchFamily="66" charset="0"/>
              </a:rPr>
              <a:t>Gina Peterson</a:t>
            </a:r>
          </a:p>
          <a:p>
            <a:pPr algn="ctr"/>
            <a:r>
              <a:rPr lang="en-US" sz="3200" dirty="0">
                <a:latin typeface="Comic Sans MS" panose="030F0702030302020204" pitchFamily="66" charset="0"/>
                <a:hlinkClick r:id="rId2"/>
              </a:rPr>
              <a:t>TEACH@canyons.edu</a:t>
            </a:r>
            <a:endParaRPr lang="en-US" sz="3200" dirty="0">
              <a:latin typeface="Comic Sans MS" panose="030F0702030302020204" pitchFamily="66" charset="0"/>
            </a:endParaRPr>
          </a:p>
          <a:p>
            <a:pPr algn="ctr"/>
            <a:endParaRPr lang="en-US" sz="2000" dirty="0">
              <a:latin typeface="Comic Sans MS" panose="030F0702030302020204" pitchFamily="66" charset="0"/>
            </a:endParaRPr>
          </a:p>
          <a:p>
            <a:pPr algn="ctr"/>
            <a:r>
              <a:rPr lang="en-US" sz="4000" dirty="0">
                <a:latin typeface="Comic Sans MS" panose="030F0702030302020204" pitchFamily="66" charset="0"/>
              </a:rPr>
              <a:t>TEACH 4 LA Spring 2022</a:t>
            </a:r>
          </a:p>
          <a:p>
            <a:pPr algn="ctr"/>
            <a:endParaRPr lang="en-US" sz="2000" dirty="0">
              <a:latin typeface="Comic Sans MS" panose="030F0702030302020204" pitchFamily="66" charset="0"/>
            </a:endParaRPr>
          </a:p>
        </p:txBody>
      </p:sp>
    </p:spTree>
    <p:extLst>
      <p:ext uri="{BB962C8B-B14F-4D97-AF65-F5344CB8AC3E}">
        <p14:creationId xmlns:p14="http://schemas.microsoft.com/office/powerpoint/2010/main" val="279804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71591-161B-4BA8-BF16-15745978B112}"/>
              </a:ext>
            </a:extLst>
          </p:cNvPr>
          <p:cNvSpPr>
            <a:spLocks noGrp="1"/>
          </p:cNvSpPr>
          <p:nvPr>
            <p:ph type="title"/>
          </p:nvPr>
        </p:nvSpPr>
        <p:spPr>
          <a:xfrm flipV="1">
            <a:off x="838200" y="319407"/>
            <a:ext cx="9829800" cy="45719"/>
          </a:xfrm>
        </p:spPr>
        <p:txBody>
          <a:bodyPr>
            <a:normAutofit fontScale="90000"/>
          </a:bodyPr>
          <a:lstStyle/>
          <a:p>
            <a:endParaRPr lang="en-US" dirty="0"/>
          </a:p>
        </p:txBody>
      </p:sp>
      <p:pic>
        <p:nvPicPr>
          <p:cNvPr id="4" name="Content Placeholder 3">
            <a:extLst>
              <a:ext uri="{FF2B5EF4-FFF2-40B4-BE49-F238E27FC236}">
                <a16:creationId xmlns:a16="http://schemas.microsoft.com/office/drawing/2014/main" id="{DBB614AA-63DD-4FB9-8291-6265DF70B16C}"/>
              </a:ext>
            </a:extLst>
          </p:cNvPr>
          <p:cNvPicPr>
            <a:picLocks noGrp="1" noChangeAspect="1"/>
          </p:cNvPicPr>
          <p:nvPr>
            <p:ph idx="1"/>
          </p:nvPr>
        </p:nvPicPr>
        <p:blipFill>
          <a:blip r:embed="rId2"/>
          <a:stretch>
            <a:fillRect/>
          </a:stretch>
        </p:blipFill>
        <p:spPr>
          <a:xfrm>
            <a:off x="2438400" y="344192"/>
            <a:ext cx="6781799" cy="5638800"/>
          </a:xfrm>
          <a:prstGeom prst="rect">
            <a:avLst/>
          </a:prstGeom>
        </p:spPr>
      </p:pic>
    </p:spTree>
    <p:extLst>
      <p:ext uri="{BB962C8B-B14F-4D97-AF65-F5344CB8AC3E}">
        <p14:creationId xmlns:p14="http://schemas.microsoft.com/office/powerpoint/2010/main" val="3209196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838200"/>
            <a:ext cx="10210800" cy="2087881"/>
          </a:xfrm>
        </p:spPr>
        <p:txBody>
          <a:bodyPr>
            <a:normAutofit/>
          </a:bodyPr>
          <a:lstStyle/>
          <a:p>
            <a:pPr algn="ctr"/>
            <a:r>
              <a:rPr lang="en-US" sz="3600" b="1" dirty="0">
                <a:solidFill>
                  <a:schemeClr val="tx2"/>
                </a:solidFill>
                <a:latin typeface="+mn-lt"/>
              </a:rPr>
              <a:t>Let’s Take a Closer Look at some of the </a:t>
            </a:r>
            <a:br>
              <a:rPr lang="en-US" sz="3600" b="1" dirty="0">
                <a:solidFill>
                  <a:schemeClr val="tx2"/>
                </a:solidFill>
                <a:latin typeface="+mn-lt"/>
              </a:rPr>
            </a:br>
            <a:br>
              <a:rPr lang="en-US" sz="3600" b="1" dirty="0">
                <a:solidFill>
                  <a:schemeClr val="tx2"/>
                </a:solidFill>
                <a:latin typeface="+mn-lt"/>
              </a:rPr>
            </a:br>
            <a:r>
              <a:rPr lang="en-US" sz="3600" b="1" dirty="0">
                <a:solidFill>
                  <a:schemeClr val="tx2"/>
                </a:solidFill>
                <a:latin typeface="+mn-lt"/>
              </a:rPr>
              <a:t>Possible Careers in ECE</a:t>
            </a:r>
          </a:p>
        </p:txBody>
      </p:sp>
      <p:sp>
        <p:nvSpPr>
          <p:cNvPr id="3" name="Text Placeholder 2"/>
          <p:cNvSpPr>
            <a:spLocks noGrp="1"/>
          </p:cNvSpPr>
          <p:nvPr>
            <p:ph type="body" idx="1"/>
          </p:nvPr>
        </p:nvSpPr>
        <p:spPr>
          <a:xfrm flipV="1">
            <a:off x="3352800" y="3352799"/>
            <a:ext cx="54864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2826553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10820400" cy="990600"/>
          </a:xfr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b="1" dirty="0">
                <a:latin typeface="+mn-lt"/>
              </a:rPr>
              <a:t>Careers in Early Care and Education </a:t>
            </a:r>
            <a:br>
              <a:rPr lang="en-US" b="1" dirty="0">
                <a:latin typeface="+mn-lt"/>
              </a:rPr>
            </a:br>
            <a:r>
              <a:rPr lang="en-US" b="1" dirty="0">
                <a:latin typeface="+mn-lt"/>
              </a:rPr>
              <a:t>“Inside the Classroom”</a:t>
            </a:r>
          </a:p>
        </p:txBody>
      </p:sp>
      <p:sp>
        <p:nvSpPr>
          <p:cNvPr id="3" name="Content Placeholder 2"/>
          <p:cNvSpPr>
            <a:spLocks noGrp="1"/>
          </p:cNvSpPr>
          <p:nvPr>
            <p:ph sz="half" idx="1"/>
          </p:nvPr>
        </p:nvSpPr>
        <p:spPr>
          <a:xfrm>
            <a:off x="1905000" y="1600200"/>
            <a:ext cx="8763000" cy="5181600"/>
          </a:xfrm>
        </p:spPr>
        <p:txBody>
          <a:bodyPr>
            <a:noAutofit/>
          </a:bodyPr>
          <a:lstStyle/>
          <a:p>
            <a:r>
              <a:rPr lang="en-US" b="1" dirty="0">
                <a:solidFill>
                  <a:schemeClr val="tx2"/>
                </a:solidFill>
              </a:rPr>
              <a:t>Infant / Toddler Caregiver /Educarer (birth – 2.11 years)	</a:t>
            </a:r>
          </a:p>
          <a:p>
            <a:r>
              <a:rPr lang="en-US" b="1" dirty="0">
                <a:solidFill>
                  <a:schemeClr val="tx2"/>
                </a:solidFill>
              </a:rPr>
              <a:t>Preschool Teacher (2.5 - 5 years)</a:t>
            </a:r>
          </a:p>
          <a:p>
            <a:r>
              <a:rPr lang="en-US" b="1" dirty="0">
                <a:solidFill>
                  <a:schemeClr val="tx2"/>
                </a:solidFill>
              </a:rPr>
              <a:t>Transitional Kindergarten (TK) Teacher (4-5 years)</a:t>
            </a:r>
          </a:p>
          <a:p>
            <a:r>
              <a:rPr lang="en-US" b="1" dirty="0">
                <a:solidFill>
                  <a:schemeClr val="tx2"/>
                </a:solidFill>
              </a:rPr>
              <a:t>Elementary School Teacher (Kindergarten – 6</a:t>
            </a:r>
            <a:r>
              <a:rPr lang="en-US" b="1" baseline="30000" dirty="0">
                <a:solidFill>
                  <a:schemeClr val="tx2"/>
                </a:solidFill>
              </a:rPr>
              <a:t>th grade</a:t>
            </a:r>
            <a:r>
              <a:rPr lang="en-US" b="1" dirty="0">
                <a:solidFill>
                  <a:schemeClr val="tx2"/>
                </a:solidFill>
              </a:rPr>
              <a:t>)</a:t>
            </a:r>
          </a:p>
          <a:p>
            <a:r>
              <a:rPr lang="en-US" b="1" dirty="0">
                <a:solidFill>
                  <a:schemeClr val="tx2"/>
                </a:solidFill>
              </a:rPr>
              <a:t>Before / After School Counselor</a:t>
            </a:r>
          </a:p>
          <a:p>
            <a:r>
              <a:rPr lang="en-US" b="1" dirty="0">
                <a:solidFill>
                  <a:schemeClr val="tx2"/>
                </a:solidFill>
              </a:rPr>
              <a:t>Center Director / Site Supervisor / Administrator</a:t>
            </a:r>
          </a:p>
          <a:p>
            <a:r>
              <a:rPr lang="en-US" b="1" dirty="0">
                <a:solidFill>
                  <a:schemeClr val="tx2"/>
                </a:solidFill>
              </a:rPr>
              <a:t>Instructional Aide</a:t>
            </a:r>
          </a:p>
          <a:p>
            <a:r>
              <a:rPr lang="en-US" b="1" dirty="0">
                <a:solidFill>
                  <a:schemeClr val="tx2"/>
                </a:solidFill>
              </a:rPr>
              <a:t>Family Child Care Provider</a:t>
            </a:r>
          </a:p>
          <a:p>
            <a:r>
              <a:rPr lang="en-US" b="1" dirty="0">
                <a:solidFill>
                  <a:schemeClr val="tx2"/>
                </a:solidFill>
              </a:rPr>
              <a:t>Camp Counselors</a:t>
            </a:r>
          </a:p>
        </p:txBody>
      </p:sp>
      <p:sp>
        <p:nvSpPr>
          <p:cNvPr id="4" name="Content Placeholder 3"/>
          <p:cNvSpPr>
            <a:spLocks noGrp="1"/>
          </p:cNvSpPr>
          <p:nvPr>
            <p:ph sz="half" idx="2"/>
          </p:nvPr>
        </p:nvSpPr>
        <p:spPr>
          <a:xfrm flipH="1">
            <a:off x="11963399" y="2133600"/>
            <a:ext cx="152399" cy="4038599"/>
          </a:xfrm>
        </p:spPr>
        <p:txBody>
          <a:bodyPr>
            <a:normAutofit/>
          </a:bodyPr>
          <a:lstStyle/>
          <a:p>
            <a:endParaRPr lang="en-US" dirty="0"/>
          </a:p>
        </p:txBody>
      </p:sp>
    </p:spTree>
    <p:extLst>
      <p:ext uri="{BB962C8B-B14F-4D97-AF65-F5344CB8AC3E}">
        <p14:creationId xmlns:p14="http://schemas.microsoft.com/office/powerpoint/2010/main" val="135999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52400"/>
            <a:ext cx="9601200" cy="990600"/>
          </a:xfr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200" b="1" dirty="0">
                <a:solidFill>
                  <a:schemeClr val="tx2"/>
                </a:solidFill>
                <a:latin typeface="+mn-lt"/>
              </a:rPr>
              <a:t>Careers in Early Childhood Education </a:t>
            </a:r>
            <a:br>
              <a:rPr lang="en-US" sz="3200" b="1" dirty="0">
                <a:solidFill>
                  <a:schemeClr val="tx2"/>
                </a:solidFill>
                <a:latin typeface="+mn-lt"/>
              </a:rPr>
            </a:br>
            <a:r>
              <a:rPr lang="en-US" sz="3200" b="1" dirty="0">
                <a:solidFill>
                  <a:schemeClr val="tx2"/>
                </a:solidFill>
                <a:latin typeface="+mn-lt"/>
              </a:rPr>
              <a:t>“Outside the Classroom”</a:t>
            </a:r>
            <a:endParaRPr lang="en-US" sz="3200" dirty="0">
              <a:latin typeface="+mn-lt"/>
            </a:endParaRPr>
          </a:p>
        </p:txBody>
      </p:sp>
      <p:sp>
        <p:nvSpPr>
          <p:cNvPr id="3" name="Subtitle 2"/>
          <p:cNvSpPr>
            <a:spLocks noGrp="1"/>
          </p:cNvSpPr>
          <p:nvPr>
            <p:ph type="subTitle" idx="1"/>
          </p:nvPr>
        </p:nvSpPr>
        <p:spPr>
          <a:xfrm>
            <a:off x="3505200" y="1371600"/>
            <a:ext cx="8001000" cy="4724400"/>
          </a:xfrm>
        </p:spPr>
        <p:txBody>
          <a:bodyPr/>
          <a:lstStyle/>
          <a:p>
            <a:pPr marL="342900" indent="-342900">
              <a:buFont typeface="Arial" panose="020B0604020202020204" pitchFamily="34" charset="0"/>
              <a:buChar char="•"/>
            </a:pPr>
            <a:r>
              <a:rPr lang="en-US" sz="2000" b="1" dirty="0">
                <a:solidFill>
                  <a:schemeClr val="tx2"/>
                </a:solidFill>
                <a:latin typeface="+mn-lt"/>
              </a:rPr>
              <a:t>School Counselor</a:t>
            </a:r>
          </a:p>
          <a:p>
            <a:pPr marL="342900" indent="-342900">
              <a:buFont typeface="Arial" panose="020B0604020202020204" pitchFamily="34" charset="0"/>
              <a:buChar char="•"/>
            </a:pPr>
            <a:r>
              <a:rPr lang="en-US" sz="2000" b="1" dirty="0">
                <a:solidFill>
                  <a:schemeClr val="tx2"/>
                </a:solidFill>
                <a:latin typeface="+mn-lt"/>
              </a:rPr>
              <a:t>Child and Family Resource and Referral</a:t>
            </a:r>
          </a:p>
          <a:p>
            <a:pPr marL="342900" indent="-342900">
              <a:buFont typeface="Arial" panose="020B0604020202020204" pitchFamily="34" charset="0"/>
              <a:buChar char="•"/>
            </a:pPr>
            <a:r>
              <a:rPr lang="en-US" sz="2000" b="1" dirty="0">
                <a:solidFill>
                  <a:schemeClr val="tx2"/>
                </a:solidFill>
                <a:latin typeface="+mn-lt"/>
              </a:rPr>
              <a:t>Tutor</a:t>
            </a:r>
          </a:p>
          <a:p>
            <a:pPr marL="342900" indent="-342900">
              <a:buFont typeface="Arial" panose="020B0604020202020204" pitchFamily="34" charset="0"/>
              <a:buChar char="•"/>
            </a:pPr>
            <a:r>
              <a:rPr lang="en-US" sz="2000" b="1" dirty="0">
                <a:solidFill>
                  <a:schemeClr val="tx2"/>
                </a:solidFill>
                <a:latin typeface="+mn-lt"/>
              </a:rPr>
              <a:t>Therapist (Speech, PT, </a:t>
            </a:r>
            <a:r>
              <a:rPr lang="en-US" sz="2000" b="1" dirty="0" err="1">
                <a:solidFill>
                  <a:schemeClr val="tx2"/>
                </a:solidFill>
                <a:latin typeface="+mn-lt"/>
              </a:rPr>
              <a:t>etc</a:t>
            </a:r>
            <a:r>
              <a:rPr lang="en-US" sz="2000" b="1" dirty="0">
                <a:solidFill>
                  <a:schemeClr val="tx2"/>
                </a:solidFill>
                <a:latin typeface="+mn-lt"/>
              </a:rPr>
              <a:t>)</a:t>
            </a:r>
          </a:p>
          <a:p>
            <a:pPr marL="342900" indent="-342900">
              <a:buFont typeface="Arial" panose="020B0604020202020204" pitchFamily="34" charset="0"/>
              <a:buChar char="•"/>
            </a:pPr>
            <a:r>
              <a:rPr lang="en-US" sz="2000" b="1" dirty="0">
                <a:solidFill>
                  <a:schemeClr val="tx2"/>
                </a:solidFill>
                <a:latin typeface="+mn-lt"/>
              </a:rPr>
              <a:t>Author / Illustrator</a:t>
            </a:r>
          </a:p>
          <a:p>
            <a:pPr marL="342900" indent="-342900">
              <a:buFont typeface="Arial" panose="020B0604020202020204" pitchFamily="34" charset="0"/>
              <a:buChar char="•"/>
            </a:pPr>
            <a:r>
              <a:rPr lang="en-US" sz="2000" b="1" dirty="0">
                <a:solidFill>
                  <a:schemeClr val="tx2"/>
                </a:solidFill>
                <a:latin typeface="+mn-lt"/>
              </a:rPr>
              <a:t>Curriculum Specialist</a:t>
            </a:r>
          </a:p>
          <a:p>
            <a:pPr marL="342900" indent="-342900">
              <a:buFont typeface="Arial" panose="020B0604020202020204" pitchFamily="34" charset="0"/>
              <a:buChar char="•"/>
            </a:pPr>
            <a:r>
              <a:rPr lang="en-US" sz="2000" b="1" dirty="0">
                <a:solidFill>
                  <a:schemeClr val="tx2"/>
                </a:solidFill>
                <a:latin typeface="+mn-lt"/>
              </a:rPr>
              <a:t>Designer / Developer (Toys, Materials, Classrooms)</a:t>
            </a:r>
          </a:p>
          <a:p>
            <a:pPr marL="342900" indent="-342900">
              <a:buFont typeface="Arial" panose="020B0604020202020204" pitchFamily="34" charset="0"/>
              <a:buChar char="•"/>
            </a:pPr>
            <a:r>
              <a:rPr lang="en-US" sz="2000" b="1" dirty="0">
                <a:solidFill>
                  <a:schemeClr val="tx2"/>
                </a:solidFill>
                <a:latin typeface="+mn-lt"/>
              </a:rPr>
              <a:t>Nutritionist / Chef</a:t>
            </a:r>
          </a:p>
          <a:p>
            <a:pPr marL="342900" indent="-342900">
              <a:buFont typeface="Arial" panose="020B0604020202020204" pitchFamily="34" charset="0"/>
              <a:buChar char="•"/>
            </a:pPr>
            <a:r>
              <a:rPr lang="en-US" sz="2000" b="1" dirty="0">
                <a:solidFill>
                  <a:schemeClr val="tx2"/>
                </a:solidFill>
                <a:latin typeface="+mn-lt"/>
              </a:rPr>
              <a:t>Pediatric Nurse</a:t>
            </a:r>
          </a:p>
          <a:p>
            <a:pPr marL="342900" indent="-342900">
              <a:buFont typeface="Arial" panose="020B0604020202020204" pitchFamily="34" charset="0"/>
              <a:buChar char="•"/>
            </a:pPr>
            <a:endParaRPr lang="en-US" sz="2000" b="1" dirty="0">
              <a:latin typeface="+mn-lt"/>
            </a:endParaRP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847022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8C163-D6C6-4E0B-9D2A-FC25D60DC57B}"/>
              </a:ext>
            </a:extLst>
          </p:cNvPr>
          <p:cNvSpPr>
            <a:spLocks noGrp="1"/>
          </p:cNvSpPr>
          <p:nvPr>
            <p:ph type="title"/>
          </p:nvPr>
        </p:nvSpPr>
        <p:spPr>
          <a:xfrm>
            <a:off x="838200" y="365126"/>
            <a:ext cx="11277600" cy="5273674"/>
          </a:xfrm>
        </p:spPr>
        <p:txBody>
          <a:bodyPr>
            <a:normAutofit fontScale="90000"/>
          </a:bodyPr>
          <a:lstStyle/>
          <a:p>
            <a:pPr algn="ctr"/>
            <a:r>
              <a:rPr lang="en-US" sz="3600" b="1" dirty="0">
                <a:solidFill>
                  <a:schemeClr val="tx2"/>
                </a:solidFill>
                <a:latin typeface="+mn-lt"/>
              </a:rPr>
              <a:t>Potential Places and Programs You May Work At:</a:t>
            </a:r>
            <a:br>
              <a:rPr lang="en-US" sz="3600" b="1" dirty="0">
                <a:solidFill>
                  <a:schemeClr val="tx2"/>
                </a:solidFill>
                <a:latin typeface="+mn-lt"/>
              </a:rPr>
            </a:br>
            <a:br>
              <a:rPr lang="en-US" sz="3600" b="1" dirty="0">
                <a:solidFill>
                  <a:schemeClr val="tx2"/>
                </a:solidFill>
                <a:latin typeface="+mn-lt"/>
              </a:rPr>
            </a:br>
            <a:r>
              <a:rPr kumimoji="0" lang="en-US" sz="3200" b="0" i="0" u="none" strike="noStrike" kern="1200" cap="none" spc="0" normalizeH="0" baseline="0" noProof="0" dirty="0">
                <a:ln>
                  <a:noFill/>
                </a:ln>
                <a:solidFill>
                  <a:schemeClr val="tx2"/>
                </a:solidFill>
                <a:effectLst/>
                <a:uLnTx/>
                <a:uFillTx/>
                <a:latin typeface="Arial" panose="020B0604020202020204"/>
                <a:ea typeface="+mj-ea"/>
                <a:cs typeface="+mj-cs"/>
              </a:rPr>
              <a:t>Early Head Start (0-3 years)</a:t>
            </a:r>
            <a:br>
              <a:rPr kumimoji="0" lang="en-US" sz="3200" b="0" i="0" u="none" strike="noStrike" kern="1200" cap="none" spc="0" normalizeH="0" baseline="0" noProof="0" dirty="0">
                <a:ln>
                  <a:noFill/>
                </a:ln>
                <a:solidFill>
                  <a:schemeClr val="tx2"/>
                </a:solidFill>
                <a:effectLst/>
                <a:uLnTx/>
                <a:uFillTx/>
                <a:latin typeface="Arial" panose="020B0604020202020204"/>
                <a:ea typeface="+mj-ea"/>
                <a:cs typeface="+mj-cs"/>
              </a:rPr>
            </a:br>
            <a:r>
              <a:rPr lang="en-US" dirty="0">
                <a:solidFill>
                  <a:schemeClr val="tx2"/>
                </a:solidFill>
                <a:latin typeface="+mn-lt"/>
              </a:rPr>
              <a:t>Head Start (3-6 years)</a:t>
            </a:r>
            <a:br>
              <a:rPr lang="en-US" dirty="0">
                <a:solidFill>
                  <a:schemeClr val="tx2"/>
                </a:solidFill>
                <a:latin typeface="+mn-lt"/>
              </a:rPr>
            </a:br>
            <a:r>
              <a:rPr kumimoji="0" lang="en-US" sz="3200" b="0" i="0" u="none" strike="noStrike" kern="1200" cap="none" spc="0" normalizeH="0" baseline="0" noProof="0" dirty="0">
                <a:ln>
                  <a:noFill/>
                </a:ln>
                <a:solidFill>
                  <a:schemeClr val="tx2"/>
                </a:solidFill>
                <a:effectLst/>
                <a:uLnTx/>
                <a:uFillTx/>
                <a:latin typeface="+mn-lt"/>
                <a:ea typeface="+mj-ea"/>
                <a:cs typeface="+mj-cs"/>
              </a:rPr>
              <a:t>Family Child Care (In-Home)</a:t>
            </a:r>
            <a:br>
              <a:rPr kumimoji="0" lang="en-US" sz="3200" b="0" i="0" u="none" strike="noStrike" kern="1200" cap="none" spc="0" normalizeH="0" baseline="0" noProof="0" dirty="0">
                <a:ln>
                  <a:noFill/>
                </a:ln>
                <a:solidFill>
                  <a:schemeClr val="tx2"/>
                </a:solidFill>
                <a:effectLst/>
                <a:uLnTx/>
                <a:uFillTx/>
                <a:latin typeface="+mn-lt"/>
                <a:ea typeface="+mj-ea"/>
                <a:cs typeface="+mj-cs"/>
              </a:rPr>
            </a:br>
            <a:r>
              <a:rPr kumimoji="0" lang="en-US" sz="3200" b="0" i="0" u="none" strike="noStrike" kern="1200" cap="none" spc="0" normalizeH="0" baseline="0" noProof="0" dirty="0">
                <a:ln>
                  <a:noFill/>
                </a:ln>
                <a:solidFill>
                  <a:schemeClr val="tx2"/>
                </a:solidFill>
                <a:effectLst/>
                <a:uLnTx/>
                <a:uFillTx/>
                <a:latin typeface="+mn-lt"/>
                <a:ea typeface="+mj-ea"/>
                <a:cs typeface="+mj-cs"/>
              </a:rPr>
              <a:t>Faith-Based</a:t>
            </a:r>
            <a:br>
              <a:rPr lang="en-US" dirty="0">
                <a:solidFill>
                  <a:schemeClr val="tx2"/>
                </a:solidFill>
                <a:latin typeface="+mn-lt"/>
              </a:rPr>
            </a:br>
            <a:r>
              <a:rPr lang="en-US" dirty="0">
                <a:solidFill>
                  <a:schemeClr val="tx2"/>
                </a:solidFill>
                <a:latin typeface="+mn-lt"/>
              </a:rPr>
              <a:t>Private</a:t>
            </a:r>
            <a:br>
              <a:rPr lang="en-US" dirty="0">
                <a:solidFill>
                  <a:schemeClr val="tx2"/>
                </a:solidFill>
                <a:latin typeface="+mn-lt"/>
              </a:rPr>
            </a:br>
            <a:r>
              <a:rPr lang="en-US" dirty="0">
                <a:solidFill>
                  <a:schemeClr val="tx2"/>
                </a:solidFill>
                <a:latin typeface="+mn-lt"/>
              </a:rPr>
              <a:t>Public</a:t>
            </a:r>
            <a:br>
              <a:rPr lang="en-US" dirty="0">
                <a:solidFill>
                  <a:schemeClr val="tx2"/>
                </a:solidFill>
                <a:latin typeface="+mn-lt"/>
              </a:rPr>
            </a:br>
            <a:r>
              <a:rPr lang="en-US" dirty="0">
                <a:solidFill>
                  <a:schemeClr val="tx2"/>
                </a:solidFill>
                <a:latin typeface="+mn-lt"/>
              </a:rPr>
              <a:t>Charter</a:t>
            </a:r>
            <a:br>
              <a:rPr lang="en-US" dirty="0">
                <a:solidFill>
                  <a:schemeClr val="tx2"/>
                </a:solidFill>
                <a:latin typeface="+mn-lt"/>
              </a:rPr>
            </a:br>
            <a:r>
              <a:rPr lang="en-US" dirty="0">
                <a:solidFill>
                  <a:schemeClr val="tx2"/>
                </a:solidFill>
                <a:latin typeface="+mn-lt"/>
              </a:rPr>
              <a:t>Unified School Districts (TK -12</a:t>
            </a:r>
            <a:r>
              <a:rPr lang="en-US" baseline="30000" dirty="0">
                <a:solidFill>
                  <a:schemeClr val="tx2"/>
                </a:solidFill>
                <a:latin typeface="+mn-lt"/>
              </a:rPr>
              <a:t>th</a:t>
            </a:r>
            <a:r>
              <a:rPr lang="en-US" dirty="0">
                <a:solidFill>
                  <a:schemeClr val="tx2"/>
                </a:solidFill>
                <a:latin typeface="+mn-lt"/>
              </a:rPr>
              <a:t> grade)</a:t>
            </a:r>
            <a:br>
              <a:rPr lang="en-US" dirty="0">
                <a:solidFill>
                  <a:schemeClr val="tx2"/>
                </a:solidFill>
                <a:latin typeface="+mn-lt"/>
              </a:rPr>
            </a:br>
            <a:br>
              <a:rPr lang="en-US" dirty="0">
                <a:latin typeface="+mn-lt"/>
              </a:rPr>
            </a:br>
            <a:br>
              <a:rPr lang="en-US" dirty="0">
                <a:latin typeface="+mn-lt"/>
              </a:rPr>
            </a:br>
            <a:endParaRPr lang="en-US" dirty="0">
              <a:latin typeface="+mn-lt"/>
            </a:endParaRPr>
          </a:p>
        </p:txBody>
      </p:sp>
      <p:pic>
        <p:nvPicPr>
          <p:cNvPr id="3" name="Picture 2">
            <a:extLst>
              <a:ext uri="{FF2B5EF4-FFF2-40B4-BE49-F238E27FC236}">
                <a16:creationId xmlns:a16="http://schemas.microsoft.com/office/drawing/2014/main" id="{39186D82-FE99-4D8C-B69A-C2DF835E1130}"/>
              </a:ext>
            </a:extLst>
          </p:cNvPr>
          <p:cNvPicPr>
            <a:picLocks noChangeAspect="1"/>
          </p:cNvPicPr>
          <p:nvPr/>
        </p:nvPicPr>
        <p:blipFill>
          <a:blip r:embed="rId2"/>
          <a:stretch>
            <a:fillRect/>
          </a:stretch>
        </p:blipFill>
        <p:spPr>
          <a:xfrm>
            <a:off x="2209799" y="4726256"/>
            <a:ext cx="3447053" cy="2053405"/>
          </a:xfrm>
          <a:prstGeom prst="rect">
            <a:avLst/>
          </a:prstGeom>
        </p:spPr>
      </p:pic>
      <p:pic>
        <p:nvPicPr>
          <p:cNvPr id="4" name="Picture 3">
            <a:extLst>
              <a:ext uri="{FF2B5EF4-FFF2-40B4-BE49-F238E27FC236}">
                <a16:creationId xmlns:a16="http://schemas.microsoft.com/office/drawing/2014/main" id="{176A5F2C-1866-4936-B10F-DA8E359C8721}"/>
              </a:ext>
            </a:extLst>
          </p:cNvPr>
          <p:cNvPicPr>
            <a:picLocks noChangeAspect="1"/>
          </p:cNvPicPr>
          <p:nvPr/>
        </p:nvPicPr>
        <p:blipFill>
          <a:blip r:embed="rId3"/>
          <a:stretch>
            <a:fillRect/>
          </a:stretch>
        </p:blipFill>
        <p:spPr>
          <a:xfrm>
            <a:off x="5943600" y="4776645"/>
            <a:ext cx="3447053" cy="1952625"/>
          </a:xfrm>
          <a:prstGeom prst="rect">
            <a:avLst/>
          </a:prstGeom>
        </p:spPr>
      </p:pic>
    </p:spTree>
    <p:extLst>
      <p:ext uri="{BB962C8B-B14F-4D97-AF65-F5344CB8AC3E}">
        <p14:creationId xmlns:p14="http://schemas.microsoft.com/office/powerpoint/2010/main" val="291194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BF824-57CF-4D8B-A3EA-4AB45B321DC1}"/>
              </a:ext>
            </a:extLst>
          </p:cNvPr>
          <p:cNvSpPr>
            <a:spLocks noGrp="1"/>
          </p:cNvSpPr>
          <p:nvPr>
            <p:ph type="title"/>
          </p:nvPr>
        </p:nvSpPr>
        <p:spPr>
          <a:xfrm>
            <a:off x="0" y="365126"/>
            <a:ext cx="12115800" cy="4511674"/>
          </a:xfrm>
        </p:spPr>
        <p:txBody>
          <a:bodyPr>
            <a:normAutofit fontScale="90000"/>
          </a:bodyPr>
          <a:lstStyle/>
          <a:p>
            <a:pPr algn="ctr"/>
            <a:r>
              <a:rPr kumimoji="0" lang="en-US" sz="3200" b="1" i="0" u="none" strike="noStrike" kern="1200" cap="none" spc="0" normalizeH="0" baseline="0" noProof="0" dirty="0">
                <a:ln>
                  <a:noFill/>
                </a:ln>
                <a:effectLst/>
                <a:uLnTx/>
                <a:uFillTx/>
                <a:latin typeface="Arial" panose="020B0604020202020204" pitchFamily="34" charset="0"/>
                <a:ea typeface="+mj-ea"/>
                <a:cs typeface="+mj-cs"/>
              </a:rPr>
              <a:t>State of California Department of Social Services </a:t>
            </a:r>
            <a:br>
              <a:rPr kumimoji="0" lang="en-US" sz="3200" b="1" i="0" u="none" strike="noStrike" kern="1200" cap="none" spc="0" normalizeH="0" baseline="0" noProof="0" dirty="0">
                <a:ln>
                  <a:noFill/>
                </a:ln>
                <a:effectLst/>
                <a:uLnTx/>
                <a:uFillTx/>
                <a:latin typeface="Arial" panose="020B0604020202020204" pitchFamily="34" charset="0"/>
                <a:ea typeface="+mj-ea"/>
                <a:cs typeface="+mj-cs"/>
              </a:rPr>
            </a:br>
            <a:br>
              <a:rPr kumimoji="0" lang="en-US" sz="3200" b="1" i="0" u="none" strike="noStrike" kern="1200" cap="none" spc="0" normalizeH="0" baseline="0" noProof="0" dirty="0">
                <a:ln>
                  <a:noFill/>
                </a:ln>
                <a:effectLst/>
                <a:uLnTx/>
                <a:uFillTx/>
                <a:latin typeface="Arial" panose="020B0604020202020204" pitchFamily="34" charset="0"/>
                <a:ea typeface="+mj-ea"/>
                <a:cs typeface="+mj-cs"/>
              </a:rPr>
            </a:br>
            <a:r>
              <a:rPr lang="en-US" b="1" dirty="0">
                <a:effectLst/>
                <a:latin typeface="Arial" panose="020B0604020202020204" pitchFamily="34" charset="0"/>
              </a:rPr>
              <a:t>(Title 22)</a:t>
            </a:r>
            <a:br>
              <a:rPr lang="en-US" b="1" dirty="0">
                <a:effectLst/>
                <a:latin typeface="Arial" panose="020B0604020202020204" pitchFamily="34" charset="0"/>
              </a:rPr>
            </a:br>
            <a:br>
              <a:rPr lang="en-US" b="1" dirty="0">
                <a:effectLst/>
                <a:latin typeface="Arial" panose="020B0604020202020204" pitchFamily="34" charset="0"/>
              </a:rPr>
            </a:br>
            <a:r>
              <a:rPr kumimoji="0" lang="en-US" sz="3200" b="1" i="0" u="none" strike="noStrike" kern="1200" cap="none" spc="0" normalizeH="0" baseline="0" noProof="0" dirty="0">
                <a:ln>
                  <a:noFill/>
                </a:ln>
                <a:effectLst/>
                <a:uLnTx/>
                <a:uFillTx/>
                <a:latin typeface="Arial" panose="020B0604020202020204" pitchFamily="34" charset="0"/>
                <a:ea typeface="+mj-ea"/>
                <a:cs typeface="+mj-cs"/>
              </a:rPr>
              <a:t>Requirement for Teachers</a:t>
            </a:r>
            <a:br>
              <a:rPr lang="en-US" b="1" dirty="0">
                <a:solidFill>
                  <a:srgbClr val="004789"/>
                </a:solidFill>
                <a:effectLst/>
                <a:latin typeface="Arial" panose="020B0604020202020204" pitchFamily="34" charset="0"/>
              </a:rPr>
            </a:br>
            <a:br>
              <a:rPr lang="en-US" b="1" dirty="0">
                <a:solidFill>
                  <a:srgbClr val="004789"/>
                </a:solidFill>
                <a:effectLst/>
                <a:latin typeface="Arial" panose="020B0604020202020204" pitchFamily="34" charset="0"/>
              </a:rPr>
            </a:br>
            <a:r>
              <a:rPr lang="en-US" b="1" dirty="0">
                <a:solidFill>
                  <a:srgbClr val="004789"/>
                </a:solidFill>
                <a:effectLst/>
                <a:latin typeface="Arial" panose="020B0604020202020204" pitchFamily="34" charset="0"/>
                <a:hlinkClick r:id="rId2"/>
              </a:rPr>
              <a:t>https://www.cdss.ca.gov/ord/entres/getinfo/pdf/ccc7.pdf</a:t>
            </a:r>
            <a:br>
              <a:rPr lang="en-US" b="1" dirty="0">
                <a:solidFill>
                  <a:srgbClr val="004789"/>
                </a:solidFill>
                <a:effectLst/>
                <a:latin typeface="Arial" panose="020B0604020202020204" pitchFamily="34" charset="0"/>
              </a:rPr>
            </a:br>
            <a:br>
              <a:rPr lang="en-US" b="1" dirty="0">
                <a:solidFill>
                  <a:srgbClr val="004789"/>
                </a:solidFill>
                <a:effectLst/>
                <a:latin typeface="Arial" panose="020B0604020202020204" pitchFamily="34" charset="0"/>
              </a:rPr>
            </a:br>
            <a:br>
              <a:rPr lang="en-US" b="1" dirty="0">
                <a:solidFill>
                  <a:srgbClr val="004789"/>
                </a:solidFill>
                <a:effectLst/>
                <a:latin typeface="Arial" panose="020B0604020202020204" pitchFamily="34" charset="0"/>
              </a:rPr>
            </a:br>
            <a:br>
              <a:rPr lang="en-US" b="0" i="0" dirty="0">
                <a:solidFill>
                  <a:srgbClr val="000000"/>
                </a:solidFill>
                <a:effectLst/>
                <a:latin typeface="Arial" panose="020B0604020202020204" pitchFamily="34" charset="0"/>
              </a:rPr>
            </a:br>
            <a:endParaRPr lang="en-US" dirty="0"/>
          </a:p>
        </p:txBody>
      </p:sp>
      <p:pic>
        <p:nvPicPr>
          <p:cNvPr id="3" name="Picture 2">
            <a:extLst>
              <a:ext uri="{FF2B5EF4-FFF2-40B4-BE49-F238E27FC236}">
                <a16:creationId xmlns:a16="http://schemas.microsoft.com/office/drawing/2014/main" id="{FDF0E58D-8D39-415E-B4FD-D74EEF504040}"/>
              </a:ext>
            </a:extLst>
          </p:cNvPr>
          <p:cNvPicPr>
            <a:picLocks noChangeAspect="1"/>
          </p:cNvPicPr>
          <p:nvPr/>
        </p:nvPicPr>
        <p:blipFill>
          <a:blip r:embed="rId3"/>
          <a:stretch>
            <a:fillRect/>
          </a:stretch>
        </p:blipFill>
        <p:spPr>
          <a:xfrm>
            <a:off x="3429000" y="3886200"/>
            <a:ext cx="4857750" cy="2733776"/>
          </a:xfrm>
          <a:prstGeom prst="rect">
            <a:avLst/>
          </a:prstGeom>
        </p:spPr>
      </p:pic>
    </p:spTree>
    <p:extLst>
      <p:ext uri="{BB962C8B-B14F-4D97-AF65-F5344CB8AC3E}">
        <p14:creationId xmlns:p14="http://schemas.microsoft.com/office/powerpoint/2010/main" val="312649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442C773-F526-4257-B4E8-8C1DAF9B2269}"/>
              </a:ext>
            </a:extLst>
          </p:cNvPr>
          <p:cNvSpPr>
            <a:spLocks noGrp="1"/>
          </p:cNvSpPr>
          <p:nvPr>
            <p:ph type="title"/>
          </p:nvPr>
        </p:nvSpPr>
        <p:spPr>
          <a:xfrm>
            <a:off x="838200" y="365126"/>
            <a:ext cx="10744200" cy="1082674"/>
          </a:xfrm>
        </p:spPr>
        <p:txBody>
          <a:bodyPr>
            <a:normAutofit fontScale="90000"/>
          </a:bodyPr>
          <a:lstStyle/>
          <a:p>
            <a:pPr algn="ctr"/>
            <a:r>
              <a:rPr lang="en-US" sz="4000" b="1" dirty="0">
                <a:solidFill>
                  <a:schemeClr val="tx1">
                    <a:lumMod val="50000"/>
                  </a:schemeClr>
                </a:solidFill>
                <a:latin typeface="+mn-lt"/>
              </a:rPr>
              <a:t>Job Descriptions and </a:t>
            </a:r>
            <a:br>
              <a:rPr lang="en-US" sz="4000" b="1" dirty="0">
                <a:solidFill>
                  <a:schemeClr val="tx1">
                    <a:lumMod val="50000"/>
                  </a:schemeClr>
                </a:solidFill>
                <a:latin typeface="+mn-lt"/>
              </a:rPr>
            </a:br>
            <a:r>
              <a:rPr lang="en-US" sz="4000" b="1" dirty="0">
                <a:solidFill>
                  <a:schemeClr val="tx1">
                    <a:lumMod val="50000"/>
                  </a:schemeClr>
                </a:solidFill>
                <a:latin typeface="+mn-lt"/>
              </a:rPr>
              <a:t>Employment Requirements</a:t>
            </a:r>
          </a:p>
        </p:txBody>
      </p:sp>
      <p:pic>
        <p:nvPicPr>
          <p:cNvPr id="6" name="Picture 5">
            <a:extLst>
              <a:ext uri="{FF2B5EF4-FFF2-40B4-BE49-F238E27FC236}">
                <a16:creationId xmlns:a16="http://schemas.microsoft.com/office/drawing/2014/main" id="{3373CBA8-003E-49E1-BDFA-99BD609B8F5E}"/>
              </a:ext>
            </a:extLst>
          </p:cNvPr>
          <p:cNvPicPr>
            <a:picLocks noChangeAspect="1"/>
          </p:cNvPicPr>
          <p:nvPr/>
        </p:nvPicPr>
        <p:blipFill>
          <a:blip r:embed="rId2"/>
          <a:stretch>
            <a:fillRect/>
          </a:stretch>
        </p:blipFill>
        <p:spPr>
          <a:xfrm>
            <a:off x="2286000" y="2057400"/>
            <a:ext cx="6744997" cy="4283074"/>
          </a:xfrm>
          <a:prstGeom prst="rect">
            <a:avLst/>
          </a:prstGeom>
          <a:noFill/>
        </p:spPr>
      </p:pic>
    </p:spTree>
    <p:extLst>
      <p:ext uri="{BB962C8B-B14F-4D97-AF65-F5344CB8AC3E}">
        <p14:creationId xmlns:p14="http://schemas.microsoft.com/office/powerpoint/2010/main" val="173633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9601200" cy="609600"/>
          </a:xfrm>
          <a:solidFill>
            <a:srgbClr val="FFC000"/>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latin typeface="+mn-lt"/>
              </a:rPr>
              <a:t>ASSISTANT</a:t>
            </a:r>
            <a:r>
              <a:rPr lang="en-US" sz="3600" dirty="0">
                <a:solidFill>
                  <a:schemeClr val="tx2"/>
                </a:solidFill>
                <a:latin typeface="+mn-lt"/>
              </a:rPr>
              <a:t> </a:t>
            </a:r>
            <a:r>
              <a:rPr lang="en-US" sz="3600" b="1" dirty="0">
                <a:solidFill>
                  <a:schemeClr val="tx2"/>
                </a:solidFill>
                <a:latin typeface="+mn-lt"/>
              </a:rPr>
              <a:t>TEACHER</a:t>
            </a:r>
          </a:p>
        </p:txBody>
      </p:sp>
      <p:sp>
        <p:nvSpPr>
          <p:cNvPr id="3" name="Content Placeholder 2"/>
          <p:cNvSpPr>
            <a:spLocks noGrp="1"/>
          </p:cNvSpPr>
          <p:nvPr>
            <p:ph idx="1"/>
          </p:nvPr>
        </p:nvSpPr>
        <p:spPr>
          <a:xfrm>
            <a:off x="1219200" y="990600"/>
            <a:ext cx="9448800" cy="4495800"/>
          </a:xfrm>
        </p:spPr>
        <p:txBody>
          <a:bodyPr>
            <a:normAutofit fontScale="92500" lnSpcReduction="10000"/>
          </a:bodyPr>
          <a:lstStyle/>
          <a:p>
            <a:pPr marL="0" indent="0" algn="ctr">
              <a:buNone/>
            </a:pPr>
            <a:r>
              <a:rPr lang="en-US" sz="2600" b="1" i="1" u="sng" dirty="0">
                <a:solidFill>
                  <a:schemeClr val="tx2"/>
                </a:solidFill>
              </a:rPr>
              <a:t>Duties and Responsibilities:</a:t>
            </a:r>
          </a:p>
          <a:p>
            <a:r>
              <a:rPr lang="en-US" dirty="0"/>
              <a:t> </a:t>
            </a:r>
            <a:r>
              <a:rPr lang="en-US" dirty="0">
                <a:solidFill>
                  <a:schemeClr val="tx2"/>
                </a:solidFill>
              </a:rPr>
              <a:t>Sets up and maintains indoor and outdoor environments</a:t>
            </a:r>
          </a:p>
          <a:p>
            <a:r>
              <a:rPr lang="en-US" dirty="0">
                <a:solidFill>
                  <a:schemeClr val="tx2"/>
                </a:solidFill>
              </a:rPr>
              <a:t>Implements planned activities and routines that are engaging and challenging to children. </a:t>
            </a:r>
          </a:p>
          <a:p>
            <a:r>
              <a:rPr lang="en-US" dirty="0">
                <a:solidFill>
                  <a:schemeClr val="tx2"/>
                </a:solidFill>
              </a:rPr>
              <a:t>Follows a program of culturally and linguistically appropriate learning opportunities designed by the teacher. </a:t>
            </a:r>
          </a:p>
          <a:p>
            <a:r>
              <a:rPr lang="en-US" dirty="0">
                <a:solidFill>
                  <a:schemeClr val="tx2"/>
                </a:solidFill>
              </a:rPr>
              <a:t>Directly interacts with children in a warm and positive manner, listening and responding with respect and sensitivity at all times.</a:t>
            </a:r>
          </a:p>
          <a:p>
            <a:r>
              <a:rPr lang="en-US" dirty="0">
                <a:solidFill>
                  <a:schemeClr val="tx2"/>
                </a:solidFill>
              </a:rPr>
              <a:t>Assists children to verbalize their concerns and to find solutions to those issues. </a:t>
            </a:r>
          </a:p>
          <a:p>
            <a:r>
              <a:rPr lang="en-US" dirty="0">
                <a:solidFill>
                  <a:schemeClr val="tx2"/>
                </a:solidFill>
              </a:rPr>
              <a:t> Assists in a range of activities that promote family involvement. </a:t>
            </a:r>
          </a:p>
          <a:p>
            <a:r>
              <a:rPr lang="en-US" dirty="0">
                <a:solidFill>
                  <a:schemeClr val="tx2"/>
                </a:solidFill>
              </a:rPr>
              <a:t>Follows center/agency policies and procedures for health and safety and nutrition</a:t>
            </a:r>
          </a:p>
        </p:txBody>
      </p:sp>
    </p:spTree>
    <p:extLst>
      <p:ext uri="{BB962C8B-B14F-4D97-AF65-F5344CB8AC3E}">
        <p14:creationId xmlns:p14="http://schemas.microsoft.com/office/powerpoint/2010/main" val="364424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143000"/>
            <a:ext cx="9144000" cy="5181600"/>
          </a:xfrm>
        </p:spPr>
        <p:txBody>
          <a:bodyPr>
            <a:normAutofit fontScale="92500" lnSpcReduction="20000"/>
          </a:bodyPr>
          <a:lstStyle/>
          <a:p>
            <a:pPr marL="0" indent="0" algn="ctr">
              <a:buNone/>
            </a:pPr>
            <a:endParaRPr lang="en-US" sz="2400" b="1" i="1" u="sng" dirty="0"/>
          </a:p>
          <a:p>
            <a:pPr marL="0" indent="0" algn="ctr">
              <a:buNone/>
            </a:pPr>
            <a:r>
              <a:rPr lang="en-US" sz="2400" b="1" i="1" u="sng" dirty="0">
                <a:solidFill>
                  <a:schemeClr val="tx2"/>
                </a:solidFill>
              </a:rPr>
              <a:t>Education Requirements</a:t>
            </a:r>
          </a:p>
          <a:p>
            <a:pPr algn="ctr"/>
            <a:r>
              <a:rPr lang="en-US" sz="2400" dirty="0">
                <a:solidFill>
                  <a:schemeClr val="tx2"/>
                </a:solidFill>
              </a:rPr>
              <a:t>6 units of Early Childhood Education (ECE) / Child Development (CD)</a:t>
            </a:r>
          </a:p>
          <a:p>
            <a:pPr algn="ctr"/>
            <a:r>
              <a:rPr kumimoji="0" lang="en-US" sz="2400" b="0" i="0" u="none" strike="noStrike" kern="1200" cap="none" spc="0" normalizeH="0" baseline="0" noProof="0" dirty="0">
                <a:ln>
                  <a:noFill/>
                </a:ln>
                <a:solidFill>
                  <a:srgbClr val="404040"/>
                </a:solidFill>
                <a:effectLst/>
                <a:uLnTx/>
                <a:uFillTx/>
                <a:ea typeface="+mj-ea"/>
                <a:cs typeface="+mj-cs"/>
              </a:rPr>
              <a:t>ROP Program in Child Development Related Occupation</a:t>
            </a:r>
            <a:endParaRPr lang="en-US" sz="2400" dirty="0">
              <a:solidFill>
                <a:schemeClr val="tx2"/>
              </a:solidFill>
            </a:endParaRPr>
          </a:p>
          <a:p>
            <a:endParaRPr lang="en-US" dirty="0">
              <a:solidFill>
                <a:schemeClr val="tx2"/>
              </a:solidFill>
            </a:endParaRPr>
          </a:p>
          <a:p>
            <a:pPr marL="0" indent="0" algn="ctr">
              <a:buNone/>
            </a:pPr>
            <a:r>
              <a:rPr lang="en-US" sz="2400" b="1" i="1" u="sng" dirty="0">
                <a:solidFill>
                  <a:schemeClr val="tx2"/>
                </a:solidFill>
              </a:rPr>
              <a:t>Compensation</a:t>
            </a:r>
          </a:p>
          <a:p>
            <a:pPr algn="ctr"/>
            <a:r>
              <a:rPr lang="en-US" sz="2400" dirty="0">
                <a:solidFill>
                  <a:schemeClr val="tx2"/>
                </a:solidFill>
              </a:rPr>
              <a:t>Minimum wage</a:t>
            </a:r>
          </a:p>
          <a:p>
            <a:pPr algn="ctr"/>
            <a:endParaRPr lang="en-US" sz="2400" dirty="0">
              <a:solidFill>
                <a:schemeClr val="tx2"/>
              </a:solidFill>
            </a:endParaRPr>
          </a:p>
          <a:p>
            <a:pPr marL="0" indent="0" algn="ctr">
              <a:buNone/>
            </a:pPr>
            <a:r>
              <a:rPr lang="en-US" sz="2600" b="1" i="1" u="sng" dirty="0">
                <a:solidFill>
                  <a:schemeClr val="tx2"/>
                </a:solidFill>
              </a:rPr>
              <a:t>Additional</a:t>
            </a:r>
          </a:p>
          <a:p>
            <a:pPr algn="ctr"/>
            <a:r>
              <a:rPr lang="en-US" sz="2400" dirty="0" err="1">
                <a:solidFill>
                  <a:schemeClr val="tx2"/>
                </a:solidFill>
              </a:rPr>
              <a:t>Livescan</a:t>
            </a:r>
            <a:r>
              <a:rPr lang="en-US" sz="2400" dirty="0">
                <a:solidFill>
                  <a:schemeClr val="tx2"/>
                </a:solidFill>
              </a:rPr>
              <a:t>, Child Abuse Index, FBI, DOJ</a:t>
            </a:r>
          </a:p>
          <a:p>
            <a:pPr algn="ctr"/>
            <a:r>
              <a:rPr lang="en-US" sz="2400" dirty="0">
                <a:solidFill>
                  <a:schemeClr val="tx2"/>
                </a:solidFill>
              </a:rPr>
              <a:t>First Aid / CPR* (maybe optional)</a:t>
            </a:r>
          </a:p>
        </p:txBody>
      </p:sp>
      <p:sp>
        <p:nvSpPr>
          <p:cNvPr id="4" name="Title 1"/>
          <p:cNvSpPr>
            <a:spLocks noGrp="1"/>
          </p:cNvSpPr>
          <p:nvPr>
            <p:ph type="title"/>
          </p:nvPr>
        </p:nvSpPr>
        <p:spPr>
          <a:xfrm>
            <a:off x="1371600" y="365126"/>
            <a:ext cx="9296400" cy="625474"/>
          </a:xfrm>
          <a:solidFill>
            <a:srgbClr val="FFC000"/>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latin typeface="+mn-lt"/>
              </a:rPr>
              <a:t>ASSISTANT</a:t>
            </a:r>
            <a:r>
              <a:rPr lang="en-US" sz="3600" dirty="0">
                <a:solidFill>
                  <a:schemeClr val="tx2"/>
                </a:solidFill>
                <a:latin typeface="+mn-lt"/>
              </a:rPr>
              <a:t> </a:t>
            </a:r>
            <a:r>
              <a:rPr lang="en-US" sz="3600" b="1" dirty="0">
                <a:solidFill>
                  <a:schemeClr val="tx2"/>
                </a:solidFill>
                <a:latin typeface="+mn-lt"/>
              </a:rPr>
              <a:t>TEACHER</a:t>
            </a:r>
          </a:p>
        </p:txBody>
      </p:sp>
    </p:spTree>
    <p:extLst>
      <p:ext uri="{BB962C8B-B14F-4D97-AF65-F5344CB8AC3E}">
        <p14:creationId xmlns:p14="http://schemas.microsoft.com/office/powerpoint/2010/main" val="147311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65126"/>
            <a:ext cx="10515600" cy="625474"/>
          </a:xfr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latin typeface="+mn-lt"/>
              </a:rPr>
              <a:t>QUALIFIED TEACHER (Lead or Master)</a:t>
            </a:r>
          </a:p>
        </p:txBody>
      </p:sp>
      <p:sp>
        <p:nvSpPr>
          <p:cNvPr id="3" name="Content Placeholder 2"/>
          <p:cNvSpPr>
            <a:spLocks noGrp="1"/>
          </p:cNvSpPr>
          <p:nvPr>
            <p:ph idx="1"/>
          </p:nvPr>
        </p:nvSpPr>
        <p:spPr>
          <a:xfrm>
            <a:off x="1295400" y="1219200"/>
            <a:ext cx="10515600" cy="5105400"/>
          </a:xfrm>
        </p:spPr>
        <p:txBody>
          <a:bodyPr>
            <a:normAutofit fontScale="25000" lnSpcReduction="20000"/>
          </a:bodyPr>
          <a:lstStyle/>
          <a:p>
            <a:pPr marL="0" indent="0" algn="ctr">
              <a:buNone/>
            </a:pPr>
            <a:r>
              <a:rPr lang="en-US" sz="9600" b="1" i="1" u="sng" dirty="0">
                <a:solidFill>
                  <a:schemeClr val="tx2"/>
                </a:solidFill>
              </a:rPr>
              <a:t>Duties and Responsibilities:</a:t>
            </a:r>
          </a:p>
          <a:p>
            <a:r>
              <a:rPr lang="en-US" sz="8000" dirty="0">
                <a:solidFill>
                  <a:schemeClr val="tx2"/>
                </a:solidFill>
              </a:rPr>
              <a:t>Responsible for planning, providing and evaluating indoor and outdoor learning environments, activities and routines.  </a:t>
            </a:r>
          </a:p>
          <a:p>
            <a:r>
              <a:rPr lang="en-US" sz="8000" dirty="0">
                <a:solidFill>
                  <a:schemeClr val="tx2"/>
                </a:solidFill>
              </a:rPr>
              <a:t>Is familiar with evaluation tools such as the Early Childhood Environment Rating Scale (ECERS) and other quality rating tools like (CLASS)</a:t>
            </a:r>
          </a:p>
          <a:p>
            <a:r>
              <a:rPr lang="en-US" sz="8000" dirty="0">
                <a:solidFill>
                  <a:schemeClr val="tx2"/>
                </a:solidFill>
              </a:rPr>
              <a:t>Is familiar with assessment tools like the DRDP or Developmental Rating Scales, and conducts regular observations to assess a child’s learning, growth and development</a:t>
            </a:r>
          </a:p>
          <a:p>
            <a:r>
              <a:rPr lang="en-US" sz="8000" dirty="0">
                <a:solidFill>
                  <a:schemeClr val="tx2"/>
                </a:solidFill>
              </a:rPr>
              <a:t>Implements a curriculum plan and schedule that meets the needs of children and families. </a:t>
            </a:r>
          </a:p>
          <a:p>
            <a:r>
              <a:rPr lang="en-US" sz="8000" dirty="0">
                <a:solidFill>
                  <a:schemeClr val="tx2"/>
                </a:solidFill>
              </a:rPr>
              <a:t>Respects and integrates the cultural backgrounds and needs of all children and families</a:t>
            </a:r>
          </a:p>
          <a:p>
            <a:r>
              <a:rPr lang="en-US" sz="8000" dirty="0">
                <a:solidFill>
                  <a:schemeClr val="tx2"/>
                </a:solidFill>
              </a:rPr>
              <a:t>Acknowledges and celebrates the diversity among families, and uses supplies and equipment that reflect the diversity within the community. </a:t>
            </a:r>
          </a:p>
          <a:p>
            <a:r>
              <a:rPr lang="en-US" sz="8000" dirty="0">
                <a:solidFill>
                  <a:schemeClr val="tx2"/>
                </a:solidFill>
              </a:rPr>
              <a:t>Fosters the physical, cognitive, social and emotional development of young children</a:t>
            </a:r>
          </a:p>
          <a:p>
            <a:r>
              <a:rPr lang="en-US" sz="8000" dirty="0">
                <a:solidFill>
                  <a:schemeClr val="tx2"/>
                </a:solidFill>
              </a:rPr>
              <a:t>Actively collaborates with parents in a respectful and positive manner</a:t>
            </a:r>
          </a:p>
          <a:p>
            <a:r>
              <a:rPr lang="en-US" sz="8000" dirty="0">
                <a:solidFill>
                  <a:schemeClr val="tx2"/>
                </a:solidFill>
              </a:rPr>
              <a:t>Maintains confidentiality and follows the Ethical Code of Conduct </a:t>
            </a:r>
          </a:p>
          <a:p>
            <a:pPr marL="0" indent="0">
              <a:buNone/>
            </a:pPr>
            <a:endParaRPr lang="en-US" sz="8000" dirty="0"/>
          </a:p>
          <a:p>
            <a:r>
              <a:rPr lang="en-US" dirty="0"/>
              <a:t> </a:t>
            </a:r>
          </a:p>
        </p:txBody>
      </p:sp>
    </p:spTree>
    <p:extLst>
      <p:ext uri="{BB962C8B-B14F-4D97-AF65-F5344CB8AC3E}">
        <p14:creationId xmlns:p14="http://schemas.microsoft.com/office/powerpoint/2010/main" val="410171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53B776-846A-4A6D-8696-4B51B12125A5}"/>
              </a:ext>
            </a:extLst>
          </p:cNvPr>
          <p:cNvSpPr>
            <a:spLocks noGrp="1"/>
          </p:cNvSpPr>
          <p:nvPr>
            <p:ph type="ctrTitle"/>
          </p:nvPr>
        </p:nvSpPr>
        <p:spPr>
          <a:xfrm>
            <a:off x="838200" y="533400"/>
            <a:ext cx="10668000" cy="3429000"/>
          </a:xfrm>
        </p:spPr>
        <p:txBody>
          <a:bodyPr>
            <a:normAutofit fontScale="90000"/>
          </a:bodyPr>
          <a:lstStyle/>
          <a:p>
            <a:pPr algn="ctr"/>
            <a:r>
              <a:rPr lang="en-US" b="1" dirty="0">
                <a:latin typeface="Comic Sans MS" panose="030F0702030302020204" pitchFamily="66" charset="0"/>
              </a:rPr>
              <a:t>WHO INSPIRED YOU?</a:t>
            </a:r>
            <a:br>
              <a:rPr lang="en-US" b="1" dirty="0">
                <a:latin typeface="Comic Sans MS" panose="030F0702030302020204" pitchFamily="66" charset="0"/>
              </a:rPr>
            </a:br>
            <a:br>
              <a:rPr lang="en-US" b="1" dirty="0">
                <a:latin typeface="Comic Sans MS" panose="030F0702030302020204" pitchFamily="66" charset="0"/>
              </a:rPr>
            </a:br>
            <a:r>
              <a:rPr lang="en-US" sz="3600" dirty="0">
                <a:latin typeface="Comic Sans MS" panose="030F0702030302020204" pitchFamily="66" charset="0"/>
              </a:rPr>
              <a:t>Think of your </a:t>
            </a:r>
            <a:br>
              <a:rPr lang="en-US" sz="3600" dirty="0">
                <a:latin typeface="Comic Sans MS" panose="030F0702030302020204" pitchFamily="66" charset="0"/>
              </a:rPr>
            </a:br>
            <a:r>
              <a:rPr lang="en-US" sz="3600" dirty="0">
                <a:latin typeface="Comic Sans MS" panose="030F0702030302020204" pitchFamily="66" charset="0"/>
              </a:rPr>
              <a:t>FAVORITE TEACHER </a:t>
            </a:r>
            <a:r>
              <a:rPr lang="en-US" sz="3600" dirty="0">
                <a:latin typeface="Comic Sans MS" panose="030F0702030302020204" pitchFamily="66" charset="0"/>
                <a:sym typeface="Wingdings" panose="05000000000000000000" pitchFamily="2" charset="2"/>
              </a:rPr>
              <a:t></a:t>
            </a:r>
            <a:br>
              <a:rPr lang="en-US" sz="3600" dirty="0">
                <a:latin typeface="Comic Sans MS" panose="030F0702030302020204" pitchFamily="66" charset="0"/>
                <a:sym typeface="Wingdings" panose="05000000000000000000" pitchFamily="2" charset="2"/>
              </a:rPr>
            </a:br>
            <a:br>
              <a:rPr lang="en-US" sz="3600" dirty="0">
                <a:latin typeface="Comic Sans MS" panose="030F0702030302020204" pitchFamily="66" charset="0"/>
              </a:rPr>
            </a:br>
            <a:r>
              <a:rPr lang="en-US" sz="3600" dirty="0">
                <a:latin typeface="Comic Sans MS" panose="030F0702030302020204" pitchFamily="66" charset="0"/>
              </a:rPr>
              <a:t>Type their name in the chat box and </a:t>
            </a:r>
            <a:br>
              <a:rPr lang="en-US" sz="3600" dirty="0">
                <a:latin typeface="Comic Sans MS" panose="030F0702030302020204" pitchFamily="66" charset="0"/>
              </a:rPr>
            </a:br>
            <a:r>
              <a:rPr lang="en-US" sz="3600" dirty="0">
                <a:latin typeface="Comic Sans MS" panose="030F0702030302020204" pitchFamily="66" charset="0"/>
              </a:rPr>
              <a:t>type the grade you where in when you had this teacher</a:t>
            </a:r>
          </a:p>
        </p:txBody>
      </p:sp>
      <p:sp>
        <p:nvSpPr>
          <p:cNvPr id="5" name="Subtitle 4">
            <a:extLst>
              <a:ext uri="{FF2B5EF4-FFF2-40B4-BE49-F238E27FC236}">
                <a16:creationId xmlns:a16="http://schemas.microsoft.com/office/drawing/2014/main" id="{4EDDC12D-E122-4BE0-AFCC-DB4A7E2A0DDB}"/>
              </a:ext>
            </a:extLst>
          </p:cNvPr>
          <p:cNvSpPr>
            <a:spLocks noGrp="1"/>
          </p:cNvSpPr>
          <p:nvPr>
            <p:ph type="subTitle" idx="1"/>
          </p:nvPr>
        </p:nvSpPr>
        <p:spPr>
          <a:xfrm flipV="1">
            <a:off x="838200" y="7162800"/>
            <a:ext cx="7086600" cy="76200"/>
          </a:xfrm>
        </p:spPr>
        <p:txBody>
          <a:bodyPr>
            <a:normAutofit fontScale="25000" lnSpcReduction="20000"/>
          </a:bodyPr>
          <a:lstStyle/>
          <a:p>
            <a:endParaRPr lang="en-US" dirty="0"/>
          </a:p>
        </p:txBody>
      </p:sp>
    </p:spTree>
    <p:extLst>
      <p:ext uri="{BB962C8B-B14F-4D97-AF65-F5344CB8AC3E}">
        <p14:creationId xmlns:p14="http://schemas.microsoft.com/office/powerpoint/2010/main" val="364428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10744200" cy="609600"/>
          </a:xfr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latin typeface="+mn-lt"/>
              </a:rPr>
              <a:t>“QUALIFIED” TEACHER </a:t>
            </a:r>
            <a:endParaRPr lang="en-US" sz="3600" dirty="0">
              <a:solidFill>
                <a:schemeClr val="tx2"/>
              </a:solidFill>
              <a:latin typeface="+mn-lt"/>
            </a:endParaRPr>
          </a:p>
        </p:txBody>
      </p:sp>
      <p:sp>
        <p:nvSpPr>
          <p:cNvPr id="3" name="Text Placeholder 2"/>
          <p:cNvSpPr>
            <a:spLocks noGrp="1"/>
          </p:cNvSpPr>
          <p:nvPr>
            <p:ph type="body" idx="1"/>
          </p:nvPr>
        </p:nvSpPr>
        <p:spPr>
          <a:xfrm>
            <a:off x="2743200" y="1295400"/>
            <a:ext cx="7239000" cy="5410200"/>
          </a:xfrm>
        </p:spPr>
        <p:txBody>
          <a:bodyPr>
            <a:normAutofit lnSpcReduction="10000"/>
          </a:bodyPr>
          <a:lstStyle/>
          <a:p>
            <a:pPr algn="ctr"/>
            <a:r>
              <a:rPr lang="en-US" b="1" i="1" u="sng" dirty="0">
                <a:solidFill>
                  <a:schemeClr val="tx2"/>
                </a:solidFill>
                <a:latin typeface="+mn-lt"/>
              </a:rPr>
              <a:t>Education Requirements</a:t>
            </a:r>
          </a:p>
          <a:p>
            <a:pPr algn="ctr"/>
            <a:r>
              <a:rPr lang="en-US" sz="2000" dirty="0">
                <a:solidFill>
                  <a:schemeClr val="tx2"/>
                </a:solidFill>
                <a:latin typeface="+mn-lt"/>
              </a:rPr>
              <a:t>12-24 ECE / CD units</a:t>
            </a:r>
          </a:p>
          <a:p>
            <a:pPr algn="ctr"/>
            <a:r>
              <a:rPr lang="en-US" sz="2000" dirty="0">
                <a:solidFill>
                  <a:schemeClr val="tx2"/>
                </a:solidFill>
                <a:latin typeface="+mn-lt"/>
              </a:rPr>
              <a:t>*AA (preferred) or *BA (optional)</a:t>
            </a:r>
          </a:p>
          <a:p>
            <a:endParaRPr lang="en-US" dirty="0"/>
          </a:p>
          <a:p>
            <a:pPr algn="ctr"/>
            <a:r>
              <a:rPr lang="en-US" b="1" i="1" u="sng" dirty="0">
                <a:solidFill>
                  <a:schemeClr val="tx2"/>
                </a:solidFill>
                <a:latin typeface="+mn-lt"/>
              </a:rPr>
              <a:t>Compensation</a:t>
            </a:r>
          </a:p>
          <a:p>
            <a:r>
              <a:rPr lang="en-US" sz="2000" dirty="0">
                <a:solidFill>
                  <a:schemeClr val="tx2"/>
                </a:solidFill>
                <a:latin typeface="+mn-lt"/>
              </a:rPr>
              <a:t>                             $ Minimum Wage - $24.00 </a:t>
            </a:r>
          </a:p>
          <a:p>
            <a:r>
              <a:rPr lang="en-US" sz="2000" dirty="0">
                <a:solidFill>
                  <a:schemeClr val="tx2"/>
                </a:solidFill>
                <a:latin typeface="+mn-lt"/>
              </a:rPr>
              <a:t>                (depending on Education / Experience)</a:t>
            </a:r>
          </a:p>
          <a:p>
            <a:pPr algn="ctr"/>
            <a:endParaRPr lang="en-US" b="1" i="1" u="sng" dirty="0">
              <a:solidFill>
                <a:schemeClr val="tx2"/>
              </a:solidFill>
              <a:latin typeface="+mn-lt"/>
            </a:endParaRPr>
          </a:p>
          <a:p>
            <a:pPr algn="ctr"/>
            <a:r>
              <a:rPr lang="en-US" b="1" i="1" u="sng" dirty="0">
                <a:solidFill>
                  <a:schemeClr val="tx2"/>
                </a:solidFill>
                <a:latin typeface="+mn-lt"/>
              </a:rPr>
              <a:t>Additional</a:t>
            </a:r>
          </a:p>
          <a:p>
            <a:pPr algn="ctr"/>
            <a:r>
              <a:rPr lang="en-US" sz="2000" dirty="0" err="1">
                <a:solidFill>
                  <a:schemeClr val="tx2"/>
                </a:solidFill>
                <a:latin typeface="+mn-lt"/>
              </a:rPr>
              <a:t>Livescan</a:t>
            </a:r>
            <a:r>
              <a:rPr lang="en-US" sz="2000" dirty="0">
                <a:solidFill>
                  <a:schemeClr val="tx2"/>
                </a:solidFill>
                <a:latin typeface="+mn-lt"/>
              </a:rPr>
              <a:t>, Child Abuse Index, FBI, DOJ</a:t>
            </a:r>
          </a:p>
          <a:p>
            <a:pPr algn="ctr"/>
            <a:r>
              <a:rPr lang="en-US" sz="2000" dirty="0">
                <a:solidFill>
                  <a:schemeClr val="tx2"/>
                </a:solidFill>
                <a:latin typeface="+mn-lt"/>
              </a:rPr>
              <a:t>*First Aid / CPR* (maybe optional)</a:t>
            </a:r>
          </a:p>
          <a:p>
            <a:pPr algn="ctr"/>
            <a:r>
              <a:rPr lang="en-US" sz="2000" dirty="0">
                <a:solidFill>
                  <a:schemeClr val="tx2"/>
                </a:solidFill>
                <a:latin typeface="+mn-lt"/>
              </a:rPr>
              <a:t>50 - 350 Days of Work Related Experience</a:t>
            </a:r>
          </a:p>
          <a:p>
            <a:pPr algn="ctr"/>
            <a:r>
              <a:rPr lang="en-US" sz="2000" dirty="0">
                <a:solidFill>
                  <a:schemeClr val="tx2"/>
                </a:solidFill>
                <a:latin typeface="+mn-lt"/>
              </a:rPr>
              <a:t>“Teacher Permit”</a:t>
            </a:r>
          </a:p>
        </p:txBody>
      </p:sp>
    </p:spTree>
    <p:extLst>
      <p:ext uri="{BB962C8B-B14F-4D97-AF65-F5344CB8AC3E}">
        <p14:creationId xmlns:p14="http://schemas.microsoft.com/office/powerpoint/2010/main" val="372997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10972800" cy="625474"/>
          </a:xfr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latin typeface="+mn-lt"/>
              </a:rPr>
              <a:t>Center Director / Site Supervisor</a:t>
            </a:r>
          </a:p>
        </p:txBody>
      </p:sp>
      <p:sp>
        <p:nvSpPr>
          <p:cNvPr id="3" name="Content Placeholder 2"/>
          <p:cNvSpPr>
            <a:spLocks noGrp="1"/>
          </p:cNvSpPr>
          <p:nvPr>
            <p:ph idx="1"/>
          </p:nvPr>
        </p:nvSpPr>
        <p:spPr>
          <a:xfrm>
            <a:off x="1524000" y="1524000"/>
            <a:ext cx="9525000" cy="4495800"/>
          </a:xfrm>
        </p:spPr>
        <p:txBody>
          <a:bodyPr>
            <a:normAutofit lnSpcReduction="10000"/>
          </a:bodyPr>
          <a:lstStyle/>
          <a:p>
            <a:pPr marL="0" indent="0" algn="ctr">
              <a:buNone/>
            </a:pPr>
            <a:r>
              <a:rPr lang="en-US" sz="2600" b="1" i="1" u="sng" dirty="0">
                <a:solidFill>
                  <a:schemeClr val="tx2"/>
                </a:solidFill>
              </a:rPr>
              <a:t>Duties and Responsibilities</a:t>
            </a:r>
          </a:p>
          <a:p>
            <a:endParaRPr lang="en-US" sz="900" dirty="0"/>
          </a:p>
          <a:p>
            <a:r>
              <a:rPr lang="en-US" dirty="0">
                <a:solidFill>
                  <a:schemeClr val="tx2"/>
                </a:solidFill>
              </a:rPr>
              <a:t>Provides supervision and leadership to team, which may include teachers, assistants, students, volunteers, and support staff.   </a:t>
            </a:r>
          </a:p>
          <a:p>
            <a:r>
              <a:rPr lang="en-US" dirty="0">
                <a:solidFill>
                  <a:schemeClr val="tx2"/>
                </a:solidFill>
              </a:rPr>
              <a:t>Oversees implementation of daily program and curriculum. </a:t>
            </a:r>
          </a:p>
          <a:p>
            <a:r>
              <a:rPr lang="en-US" dirty="0">
                <a:solidFill>
                  <a:schemeClr val="tx2"/>
                </a:solidFill>
              </a:rPr>
              <a:t>Conducts professional development and staff trainings. </a:t>
            </a:r>
          </a:p>
          <a:p>
            <a:r>
              <a:rPr lang="en-US" dirty="0">
                <a:solidFill>
                  <a:schemeClr val="tx2"/>
                </a:solidFill>
              </a:rPr>
              <a:t>Provides a social and emotional climate that supports positive self-esteem for all staff, families and children. </a:t>
            </a:r>
          </a:p>
          <a:p>
            <a:r>
              <a:rPr lang="en-US" dirty="0">
                <a:solidFill>
                  <a:schemeClr val="tx2"/>
                </a:solidFill>
              </a:rPr>
              <a:t>Coordinates the design, creation and maintenance of a safe, stable, stimulating environment. </a:t>
            </a:r>
          </a:p>
          <a:p>
            <a:r>
              <a:rPr lang="en-US" dirty="0">
                <a:solidFill>
                  <a:schemeClr val="tx2"/>
                </a:solidFill>
              </a:rPr>
              <a:t>Supports and facilitates full inclusion of all children. </a:t>
            </a:r>
          </a:p>
          <a:p>
            <a:pPr marL="0" indent="0">
              <a:buNone/>
            </a:pPr>
            <a:endParaRPr lang="en-US" dirty="0"/>
          </a:p>
        </p:txBody>
      </p:sp>
    </p:spTree>
    <p:extLst>
      <p:ext uri="{BB962C8B-B14F-4D97-AF65-F5344CB8AC3E}">
        <p14:creationId xmlns:p14="http://schemas.microsoft.com/office/powerpoint/2010/main" val="51933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91800" cy="625474"/>
          </a:xfr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latin typeface="+mn-lt"/>
              </a:rPr>
              <a:t>Center Director / Site Supervisor</a:t>
            </a:r>
            <a:endParaRPr lang="en-US" sz="3600" dirty="0">
              <a:latin typeface="+mn-lt"/>
            </a:endParaRPr>
          </a:p>
        </p:txBody>
      </p:sp>
      <p:sp>
        <p:nvSpPr>
          <p:cNvPr id="3" name="Content Placeholder 2"/>
          <p:cNvSpPr>
            <a:spLocks noGrp="1"/>
          </p:cNvSpPr>
          <p:nvPr>
            <p:ph idx="1"/>
          </p:nvPr>
        </p:nvSpPr>
        <p:spPr>
          <a:xfrm>
            <a:off x="1524000" y="1371600"/>
            <a:ext cx="9829800" cy="4953000"/>
          </a:xfrm>
        </p:spPr>
        <p:txBody>
          <a:bodyPr>
            <a:normAutofit fontScale="92500" lnSpcReduction="10000"/>
          </a:bodyPr>
          <a:lstStyle/>
          <a:p>
            <a:pPr marL="0" indent="0" algn="ctr">
              <a:buNone/>
            </a:pPr>
            <a:r>
              <a:rPr lang="en-US" sz="2400" b="1" i="1" u="sng" dirty="0">
                <a:solidFill>
                  <a:schemeClr val="tx2"/>
                </a:solidFill>
              </a:rPr>
              <a:t>Duties and Responsibilities</a:t>
            </a:r>
          </a:p>
          <a:p>
            <a:pPr marL="0" indent="0" algn="ctr">
              <a:buNone/>
            </a:pPr>
            <a:endParaRPr lang="en-US" sz="800" b="1" i="1" u="sng" dirty="0">
              <a:solidFill>
                <a:schemeClr val="tx2"/>
              </a:solidFill>
            </a:endParaRPr>
          </a:p>
          <a:p>
            <a:r>
              <a:rPr lang="en-US" sz="2200" dirty="0">
                <a:solidFill>
                  <a:schemeClr val="tx2"/>
                </a:solidFill>
              </a:rPr>
              <a:t>Provides information about community resources to parents and staff. </a:t>
            </a:r>
          </a:p>
          <a:p>
            <a:r>
              <a:rPr lang="en-US" sz="2200" dirty="0">
                <a:solidFill>
                  <a:schemeClr val="tx2"/>
                </a:solidFill>
              </a:rPr>
              <a:t>Hires and trains new staff</a:t>
            </a:r>
          </a:p>
          <a:p>
            <a:r>
              <a:rPr lang="en-US" sz="2200" dirty="0">
                <a:solidFill>
                  <a:schemeClr val="tx2"/>
                </a:solidFill>
              </a:rPr>
              <a:t>Ensures policies, procedures and the ethical code of conduct are followed.</a:t>
            </a:r>
          </a:p>
          <a:p>
            <a:r>
              <a:rPr lang="en-US" sz="2200" dirty="0">
                <a:solidFill>
                  <a:schemeClr val="tx2"/>
                </a:solidFill>
              </a:rPr>
              <a:t>Maintains staff / employment files and children’s records.</a:t>
            </a:r>
          </a:p>
          <a:p>
            <a:r>
              <a:rPr lang="en-US" sz="2200" dirty="0">
                <a:solidFill>
                  <a:schemeClr val="tx2"/>
                </a:solidFill>
              </a:rPr>
              <a:t>Ensure that the program operates as required by licensing / Title 22</a:t>
            </a:r>
          </a:p>
          <a:p>
            <a:r>
              <a:rPr lang="en-US" sz="2200" dirty="0">
                <a:solidFill>
                  <a:schemeClr val="tx2"/>
                </a:solidFill>
              </a:rPr>
              <a:t>Communicates effectively in speech and in writing. </a:t>
            </a:r>
          </a:p>
          <a:p>
            <a:r>
              <a:rPr lang="en-US" sz="2200" dirty="0">
                <a:solidFill>
                  <a:schemeClr val="tx2"/>
                </a:solidFill>
              </a:rPr>
              <a:t>Coordinates ongoing evaluation of program and staff.</a:t>
            </a:r>
          </a:p>
          <a:p>
            <a:r>
              <a:rPr lang="en-US" sz="2200" dirty="0">
                <a:solidFill>
                  <a:schemeClr val="tx2"/>
                </a:solidFill>
              </a:rPr>
              <a:t>Collects tuition and operates according to budget</a:t>
            </a:r>
          </a:p>
          <a:p>
            <a:r>
              <a:rPr lang="en-US" sz="2200" dirty="0">
                <a:solidFill>
                  <a:schemeClr val="tx2"/>
                </a:solidFill>
              </a:rPr>
              <a:t>Orders supplies, equipment and materials</a:t>
            </a:r>
          </a:p>
          <a:p>
            <a:endParaRPr lang="en-US" dirty="0"/>
          </a:p>
        </p:txBody>
      </p:sp>
    </p:spTree>
    <p:extLst>
      <p:ext uri="{BB962C8B-B14F-4D97-AF65-F5344CB8AC3E}">
        <p14:creationId xmlns:p14="http://schemas.microsoft.com/office/powerpoint/2010/main" val="3031892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14600" y="1295400"/>
            <a:ext cx="7772400" cy="5334000"/>
          </a:xfrm>
        </p:spPr>
        <p:txBody>
          <a:bodyPr>
            <a:normAutofit fontScale="92500" lnSpcReduction="20000"/>
          </a:bodyPr>
          <a:lstStyle/>
          <a:p>
            <a:pPr algn="ctr"/>
            <a:r>
              <a:rPr lang="en-US" sz="2600" b="1" i="1" u="sng" dirty="0">
                <a:solidFill>
                  <a:schemeClr val="tx2"/>
                </a:solidFill>
                <a:latin typeface="+mn-lt"/>
              </a:rPr>
              <a:t> Education Requirements</a:t>
            </a:r>
          </a:p>
          <a:p>
            <a:pPr algn="ctr"/>
            <a:r>
              <a:rPr lang="en-US" dirty="0">
                <a:solidFill>
                  <a:schemeClr val="tx2"/>
                </a:solidFill>
                <a:latin typeface="+mn-lt"/>
              </a:rPr>
              <a:t>24 ECE / CD units</a:t>
            </a:r>
          </a:p>
          <a:p>
            <a:pPr algn="ctr"/>
            <a:r>
              <a:rPr lang="en-US" dirty="0">
                <a:solidFill>
                  <a:schemeClr val="tx2"/>
                </a:solidFill>
                <a:latin typeface="+mn-lt"/>
              </a:rPr>
              <a:t>NOTE:  6 units MUST BE in Administration</a:t>
            </a:r>
          </a:p>
          <a:p>
            <a:pPr algn="ctr"/>
            <a:r>
              <a:rPr lang="en-US" dirty="0">
                <a:solidFill>
                  <a:schemeClr val="tx2"/>
                </a:solidFill>
                <a:latin typeface="+mn-lt"/>
              </a:rPr>
              <a:t>BA or MA Degree</a:t>
            </a:r>
          </a:p>
          <a:p>
            <a:endParaRPr lang="en-US" dirty="0">
              <a:latin typeface="+mn-lt"/>
            </a:endParaRPr>
          </a:p>
          <a:p>
            <a:pPr algn="ctr"/>
            <a:r>
              <a:rPr lang="en-US" sz="2600" b="1" i="1" u="sng" dirty="0">
                <a:solidFill>
                  <a:schemeClr val="tx2"/>
                </a:solidFill>
                <a:latin typeface="+mn-lt"/>
              </a:rPr>
              <a:t>Compensation</a:t>
            </a:r>
          </a:p>
          <a:p>
            <a:pPr algn="ctr"/>
            <a:r>
              <a:rPr lang="en-US" dirty="0">
                <a:latin typeface="+mn-lt"/>
              </a:rPr>
              <a:t>$40,000-70,000 annual salary </a:t>
            </a:r>
          </a:p>
          <a:p>
            <a:pPr algn="ctr"/>
            <a:r>
              <a:rPr lang="en-US" dirty="0">
                <a:latin typeface="+mn-lt"/>
              </a:rPr>
              <a:t>(depending on Education / Experience)</a:t>
            </a:r>
          </a:p>
          <a:p>
            <a:pPr algn="ctr"/>
            <a:endParaRPr lang="en-US" b="1" i="1" u="sng" dirty="0">
              <a:solidFill>
                <a:schemeClr val="tx2"/>
              </a:solidFill>
              <a:latin typeface="+mn-lt"/>
            </a:endParaRPr>
          </a:p>
          <a:p>
            <a:pPr algn="ctr"/>
            <a:r>
              <a:rPr lang="en-US" sz="2600" b="1" i="1" u="sng" dirty="0">
                <a:solidFill>
                  <a:schemeClr val="tx2"/>
                </a:solidFill>
                <a:latin typeface="+mn-lt"/>
              </a:rPr>
              <a:t>Additional</a:t>
            </a:r>
          </a:p>
          <a:p>
            <a:pPr algn="ctr"/>
            <a:r>
              <a:rPr lang="en-US" dirty="0" err="1">
                <a:latin typeface="+mn-lt"/>
              </a:rPr>
              <a:t>Livescan</a:t>
            </a:r>
            <a:r>
              <a:rPr lang="en-US" dirty="0">
                <a:latin typeface="+mn-lt"/>
              </a:rPr>
              <a:t>, Child Abuse Index, FBI, DOJ</a:t>
            </a:r>
          </a:p>
          <a:p>
            <a:pPr algn="ctr"/>
            <a:r>
              <a:rPr lang="en-US" dirty="0">
                <a:latin typeface="+mn-lt"/>
              </a:rPr>
              <a:t>First Aid / CPR* (maybe optional)</a:t>
            </a:r>
          </a:p>
          <a:p>
            <a:pPr algn="ctr"/>
            <a:r>
              <a:rPr lang="en-US" dirty="0">
                <a:latin typeface="+mn-lt"/>
              </a:rPr>
              <a:t>“Teacher Permit”</a:t>
            </a:r>
          </a:p>
          <a:p>
            <a:endParaRPr lang="en-US" dirty="0"/>
          </a:p>
        </p:txBody>
      </p:sp>
      <p:sp>
        <p:nvSpPr>
          <p:cNvPr id="4" name="Title 1"/>
          <p:cNvSpPr>
            <a:spLocks noGrp="1"/>
          </p:cNvSpPr>
          <p:nvPr>
            <p:ph type="title"/>
          </p:nvPr>
        </p:nvSpPr>
        <p:spPr>
          <a:xfrm>
            <a:off x="533400" y="533400"/>
            <a:ext cx="11049000" cy="609600"/>
          </a:xfr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latin typeface="+mn-lt"/>
              </a:rPr>
              <a:t>Center Director / Site Supervisor  / Administrator</a:t>
            </a:r>
            <a:endParaRPr lang="en-US" sz="3600" dirty="0">
              <a:latin typeface="+mn-lt"/>
            </a:endParaRPr>
          </a:p>
        </p:txBody>
      </p:sp>
    </p:spTree>
    <p:extLst>
      <p:ext uri="{BB962C8B-B14F-4D97-AF65-F5344CB8AC3E}">
        <p14:creationId xmlns:p14="http://schemas.microsoft.com/office/powerpoint/2010/main" val="1260605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17E4A-83AB-467B-8796-52B55D0C44E7}"/>
              </a:ext>
            </a:extLst>
          </p:cNvPr>
          <p:cNvSpPr>
            <a:spLocks noGrp="1"/>
          </p:cNvSpPr>
          <p:nvPr>
            <p:ph type="ctrTitle"/>
          </p:nvPr>
        </p:nvSpPr>
        <p:spPr>
          <a:xfrm>
            <a:off x="-152400" y="571501"/>
            <a:ext cx="12496800" cy="914400"/>
          </a:xfrm>
        </p:spPr>
        <p:txBody>
          <a:bodyPr>
            <a:normAutofit fontScale="90000"/>
          </a:bodyPr>
          <a:lstStyle/>
          <a:p>
            <a:pPr algn="ctr"/>
            <a:r>
              <a:rPr lang="en-US" sz="4400" b="1" dirty="0">
                <a:solidFill>
                  <a:schemeClr val="tx1">
                    <a:lumMod val="50000"/>
                  </a:schemeClr>
                </a:solidFill>
                <a:latin typeface="+mn-lt"/>
              </a:rPr>
              <a:t>Job Descriptions and</a:t>
            </a:r>
            <a:br>
              <a:rPr lang="en-US" sz="4400" b="1" dirty="0">
                <a:solidFill>
                  <a:schemeClr val="tx1">
                    <a:lumMod val="50000"/>
                  </a:schemeClr>
                </a:solidFill>
                <a:latin typeface="+mn-lt"/>
              </a:rPr>
            </a:br>
            <a:r>
              <a:rPr lang="en-US" b="1" dirty="0">
                <a:solidFill>
                  <a:schemeClr val="tx1">
                    <a:lumMod val="50000"/>
                  </a:schemeClr>
                </a:solidFill>
                <a:latin typeface="+mn-lt"/>
              </a:rPr>
              <a:t>Working in a </a:t>
            </a:r>
            <a:r>
              <a:rPr lang="en-US" sz="4400" b="1" dirty="0">
                <a:solidFill>
                  <a:schemeClr val="tx1">
                    <a:lumMod val="50000"/>
                  </a:schemeClr>
                </a:solidFill>
                <a:latin typeface="+mn-lt"/>
              </a:rPr>
              <a:t>School Age Setting </a:t>
            </a:r>
            <a:endParaRPr lang="en-US" dirty="0"/>
          </a:p>
        </p:txBody>
      </p:sp>
      <p:pic>
        <p:nvPicPr>
          <p:cNvPr id="4" name="Picture 3">
            <a:extLst>
              <a:ext uri="{FF2B5EF4-FFF2-40B4-BE49-F238E27FC236}">
                <a16:creationId xmlns:a16="http://schemas.microsoft.com/office/drawing/2014/main" id="{91DB917D-65FF-4EA7-BC6B-817B03BC3F3E}"/>
              </a:ext>
            </a:extLst>
          </p:cNvPr>
          <p:cNvPicPr>
            <a:picLocks noChangeAspect="1"/>
          </p:cNvPicPr>
          <p:nvPr/>
        </p:nvPicPr>
        <p:blipFill>
          <a:blip r:embed="rId2"/>
          <a:stretch>
            <a:fillRect/>
          </a:stretch>
        </p:blipFill>
        <p:spPr>
          <a:xfrm>
            <a:off x="2209800" y="2057401"/>
            <a:ext cx="7010400" cy="4571999"/>
          </a:xfrm>
          <a:prstGeom prst="rect">
            <a:avLst/>
          </a:prstGeom>
        </p:spPr>
      </p:pic>
      <p:sp>
        <p:nvSpPr>
          <p:cNvPr id="3" name="Subtitle 2">
            <a:extLst>
              <a:ext uri="{FF2B5EF4-FFF2-40B4-BE49-F238E27FC236}">
                <a16:creationId xmlns:a16="http://schemas.microsoft.com/office/drawing/2014/main" id="{D8A0EE6D-32FB-4998-9367-2AD320D5E5BA}"/>
              </a:ext>
            </a:extLst>
          </p:cNvPr>
          <p:cNvSpPr>
            <a:spLocks noGrp="1"/>
          </p:cNvSpPr>
          <p:nvPr>
            <p:ph type="subTitle" idx="1"/>
          </p:nvPr>
        </p:nvSpPr>
        <p:spPr>
          <a:xfrm flipV="1">
            <a:off x="838200" y="6858000"/>
            <a:ext cx="7086600" cy="76200"/>
          </a:xfrm>
        </p:spPr>
        <p:txBody>
          <a:bodyPr>
            <a:normAutofit fontScale="25000" lnSpcReduction="20000"/>
          </a:bodyPr>
          <a:lstStyle/>
          <a:p>
            <a:endParaRPr lang="en-US" dirty="0"/>
          </a:p>
        </p:txBody>
      </p:sp>
    </p:spTree>
    <p:extLst>
      <p:ext uri="{BB962C8B-B14F-4D97-AF65-F5344CB8AC3E}">
        <p14:creationId xmlns:p14="http://schemas.microsoft.com/office/powerpoint/2010/main" val="33051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11582400" cy="762000"/>
          </a:xfr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rPr>
              <a:t>Before &amp; After SCHOOL COUNSELOR</a:t>
            </a:r>
          </a:p>
        </p:txBody>
      </p:sp>
      <p:sp>
        <p:nvSpPr>
          <p:cNvPr id="3" name="Text Placeholder 2"/>
          <p:cNvSpPr>
            <a:spLocks noGrp="1"/>
          </p:cNvSpPr>
          <p:nvPr>
            <p:ph type="body" idx="1"/>
          </p:nvPr>
        </p:nvSpPr>
        <p:spPr>
          <a:xfrm>
            <a:off x="2590800" y="1371600"/>
            <a:ext cx="8763000" cy="4343400"/>
          </a:xfrm>
        </p:spPr>
        <p:txBody>
          <a:bodyPr>
            <a:normAutofit/>
          </a:bodyPr>
          <a:lstStyle/>
          <a:p>
            <a:pPr algn="ctr"/>
            <a:r>
              <a:rPr lang="en-US" b="1" i="1" u="sng" dirty="0">
                <a:solidFill>
                  <a:schemeClr val="tx2"/>
                </a:solidFill>
                <a:latin typeface="+mn-lt"/>
              </a:rPr>
              <a:t>Duties and Responsibilities</a:t>
            </a:r>
          </a:p>
          <a:p>
            <a:pPr algn="ctr"/>
            <a:endParaRPr lang="en-US" sz="800" b="1" i="1" u="sng" dirty="0">
              <a:latin typeface="+mn-lt"/>
            </a:endParaRPr>
          </a:p>
          <a:p>
            <a:pPr marL="342900" indent="-342900">
              <a:buFont typeface="Arial" panose="020B0604020202020204" pitchFamily="34" charset="0"/>
              <a:buChar char="•"/>
            </a:pPr>
            <a:r>
              <a:rPr lang="en-US" sz="2000" dirty="0">
                <a:solidFill>
                  <a:schemeClr val="tx2"/>
                </a:solidFill>
                <a:latin typeface="+mn-lt"/>
              </a:rPr>
              <a:t>Responsible for planning indoor and outdoor activities, crafts and games   </a:t>
            </a:r>
          </a:p>
          <a:p>
            <a:pPr marL="342900" indent="-342900">
              <a:buFont typeface="Arial" panose="020B0604020202020204" pitchFamily="34" charset="0"/>
              <a:buChar char="•"/>
            </a:pPr>
            <a:r>
              <a:rPr lang="en-US" sz="2000" dirty="0">
                <a:solidFill>
                  <a:schemeClr val="tx2"/>
                </a:solidFill>
                <a:latin typeface="+mn-lt"/>
              </a:rPr>
              <a:t>May focus on homework and provide support</a:t>
            </a:r>
          </a:p>
          <a:p>
            <a:pPr marL="342900" indent="-342900">
              <a:buFont typeface="Arial" panose="020B0604020202020204" pitchFamily="34" charset="0"/>
              <a:buChar char="•"/>
            </a:pPr>
            <a:r>
              <a:rPr lang="en-US" sz="2000" dirty="0">
                <a:solidFill>
                  <a:schemeClr val="tx2"/>
                </a:solidFill>
                <a:latin typeface="+mn-lt"/>
              </a:rPr>
              <a:t>Implements a curriculum plan and schedule</a:t>
            </a:r>
          </a:p>
          <a:p>
            <a:pPr marL="342900" indent="-342900">
              <a:buFont typeface="Arial" panose="020B0604020202020204" pitchFamily="34" charset="0"/>
              <a:buChar char="•"/>
            </a:pPr>
            <a:r>
              <a:rPr lang="en-US" sz="2000" dirty="0">
                <a:solidFill>
                  <a:schemeClr val="tx2"/>
                </a:solidFill>
                <a:latin typeface="+mn-lt"/>
              </a:rPr>
              <a:t>Maintains a safe, clean and healthy environment</a:t>
            </a:r>
          </a:p>
          <a:p>
            <a:pPr marL="342900" indent="-342900">
              <a:buFont typeface="Arial" panose="020B0604020202020204" pitchFamily="34" charset="0"/>
              <a:buChar char="•"/>
            </a:pPr>
            <a:r>
              <a:rPr lang="en-US" sz="2000" dirty="0">
                <a:solidFill>
                  <a:schemeClr val="tx2"/>
                </a:solidFill>
                <a:latin typeface="+mn-lt"/>
              </a:rPr>
              <a:t>Supervises 12 – 24 children</a:t>
            </a:r>
          </a:p>
          <a:p>
            <a:pPr marL="342900" indent="-342900">
              <a:buFont typeface="Arial" panose="020B0604020202020204" pitchFamily="34" charset="0"/>
              <a:buChar char="•"/>
            </a:pPr>
            <a:r>
              <a:rPr lang="en-US" sz="2000" dirty="0">
                <a:solidFill>
                  <a:schemeClr val="tx2"/>
                </a:solidFill>
                <a:latin typeface="+mn-lt"/>
              </a:rPr>
              <a:t>Follows Title 22 rules and regulations</a:t>
            </a:r>
          </a:p>
          <a:p>
            <a:pPr marL="342900" indent="-342900">
              <a:buFont typeface="Arial" panose="020B0604020202020204" pitchFamily="34" charset="0"/>
              <a:buChar char="•"/>
            </a:pPr>
            <a:endParaRPr lang="en-US" sz="2000" dirty="0">
              <a:latin typeface="+mn-lt"/>
            </a:endParaRPr>
          </a:p>
          <a:p>
            <a:endParaRPr lang="en-US" dirty="0"/>
          </a:p>
        </p:txBody>
      </p:sp>
    </p:spTree>
    <p:extLst>
      <p:ext uri="{BB962C8B-B14F-4D97-AF65-F5344CB8AC3E}">
        <p14:creationId xmlns:p14="http://schemas.microsoft.com/office/powerpoint/2010/main" val="2751652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6"/>
            <a:ext cx="11277600" cy="701674"/>
          </a:xfr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pPr algn="ctr"/>
            <a:r>
              <a:rPr lang="en-US" sz="3600" b="1" dirty="0">
                <a:solidFill>
                  <a:schemeClr val="tx2"/>
                </a:solidFill>
                <a:latin typeface="+mn-lt"/>
              </a:rPr>
              <a:t>Before &amp; After SCHOOL COUNSELOR</a:t>
            </a:r>
          </a:p>
        </p:txBody>
      </p:sp>
      <p:sp>
        <p:nvSpPr>
          <p:cNvPr id="3" name="Content Placeholder 2"/>
          <p:cNvSpPr>
            <a:spLocks noGrp="1"/>
          </p:cNvSpPr>
          <p:nvPr>
            <p:ph idx="1"/>
          </p:nvPr>
        </p:nvSpPr>
        <p:spPr>
          <a:xfrm>
            <a:off x="1524000" y="1447800"/>
            <a:ext cx="9144000" cy="5410200"/>
          </a:xfrm>
        </p:spPr>
        <p:txBody>
          <a:bodyPr>
            <a:normAutofit/>
          </a:bodyPr>
          <a:lstStyle/>
          <a:p>
            <a:pPr marL="0" indent="0" algn="ctr">
              <a:buNone/>
            </a:pPr>
            <a:r>
              <a:rPr lang="en-US" b="1" i="1" u="sng" dirty="0">
                <a:solidFill>
                  <a:schemeClr val="tx2"/>
                </a:solidFill>
              </a:rPr>
              <a:t> Education Requirements</a:t>
            </a:r>
          </a:p>
          <a:p>
            <a:pPr algn="ctr"/>
            <a:r>
              <a:rPr lang="en-US" dirty="0">
                <a:solidFill>
                  <a:schemeClr val="tx2"/>
                </a:solidFill>
              </a:rPr>
              <a:t>12-24 ECE / CD units</a:t>
            </a:r>
          </a:p>
          <a:p>
            <a:pPr algn="ctr"/>
            <a:r>
              <a:rPr lang="en-US" dirty="0">
                <a:solidFill>
                  <a:schemeClr val="tx2"/>
                </a:solidFill>
              </a:rPr>
              <a:t>NOTE:  6 units MUST BE in School Age Care</a:t>
            </a:r>
          </a:p>
          <a:p>
            <a:endParaRPr lang="en-US" dirty="0">
              <a:solidFill>
                <a:schemeClr val="tx2"/>
              </a:solidFill>
            </a:endParaRPr>
          </a:p>
          <a:p>
            <a:pPr marL="0" indent="0" algn="ctr">
              <a:buNone/>
            </a:pPr>
            <a:r>
              <a:rPr lang="en-US" b="1" i="1" u="sng" dirty="0">
                <a:solidFill>
                  <a:schemeClr val="tx2"/>
                </a:solidFill>
              </a:rPr>
              <a:t>Compensation</a:t>
            </a:r>
          </a:p>
          <a:p>
            <a:pPr algn="ctr"/>
            <a:r>
              <a:rPr lang="en-US" dirty="0">
                <a:solidFill>
                  <a:schemeClr val="tx2"/>
                </a:solidFill>
              </a:rPr>
              <a:t>$ Minimum wage - $24.00 (depending on Education / Experience)</a:t>
            </a:r>
          </a:p>
          <a:p>
            <a:pPr algn="ctr"/>
            <a:endParaRPr lang="en-US" b="1" i="1" u="sng" dirty="0">
              <a:solidFill>
                <a:schemeClr val="tx2"/>
              </a:solidFill>
            </a:endParaRPr>
          </a:p>
          <a:p>
            <a:pPr marL="0" indent="0" algn="ctr">
              <a:buNone/>
            </a:pPr>
            <a:r>
              <a:rPr lang="en-US" b="1" i="1" u="sng" dirty="0">
                <a:solidFill>
                  <a:schemeClr val="tx2"/>
                </a:solidFill>
              </a:rPr>
              <a:t>Additional</a:t>
            </a:r>
          </a:p>
          <a:p>
            <a:pPr algn="ctr"/>
            <a:r>
              <a:rPr lang="en-US" dirty="0" err="1">
                <a:solidFill>
                  <a:schemeClr val="tx2"/>
                </a:solidFill>
              </a:rPr>
              <a:t>Livescan</a:t>
            </a:r>
            <a:r>
              <a:rPr lang="en-US" dirty="0">
                <a:solidFill>
                  <a:schemeClr val="tx2"/>
                </a:solidFill>
              </a:rPr>
              <a:t>, Child Abuse Index, FBI, DOJ</a:t>
            </a:r>
          </a:p>
          <a:p>
            <a:pPr algn="ctr"/>
            <a:r>
              <a:rPr lang="en-US" dirty="0">
                <a:solidFill>
                  <a:schemeClr val="tx2"/>
                </a:solidFill>
              </a:rPr>
              <a:t>First Aid / CPR* (maybe optional)</a:t>
            </a:r>
          </a:p>
          <a:p>
            <a:endParaRPr lang="en-US" dirty="0"/>
          </a:p>
        </p:txBody>
      </p:sp>
    </p:spTree>
    <p:extLst>
      <p:ext uri="{BB962C8B-B14F-4D97-AF65-F5344CB8AC3E}">
        <p14:creationId xmlns:p14="http://schemas.microsoft.com/office/powerpoint/2010/main" val="295309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AF681-8321-4A33-AA34-5631EC5ED8AA}"/>
              </a:ext>
            </a:extLst>
          </p:cNvPr>
          <p:cNvSpPr>
            <a:spLocks noGrp="1"/>
          </p:cNvSpPr>
          <p:nvPr>
            <p:ph type="title"/>
          </p:nvPr>
        </p:nvSpPr>
        <p:spPr>
          <a:xfrm>
            <a:off x="838200" y="365126"/>
            <a:ext cx="11049000" cy="4587874"/>
          </a:xfrm>
        </p:spPr>
        <p:txBody>
          <a:bodyPr>
            <a:normAutofit/>
          </a:bodyPr>
          <a:lstStyle/>
          <a:p>
            <a:r>
              <a:rPr lang="en-US" dirty="0">
                <a:latin typeface="+mn-lt"/>
              </a:rPr>
              <a:t>       </a:t>
            </a:r>
            <a:r>
              <a:rPr lang="en-US" sz="3600" b="1" dirty="0">
                <a:latin typeface="+mn-lt"/>
              </a:rPr>
              <a:t>Levels of the Child Development Permit </a:t>
            </a:r>
            <a:br>
              <a:rPr lang="en-US" dirty="0">
                <a:latin typeface="+mn-lt"/>
              </a:rPr>
            </a:br>
            <a:r>
              <a:rPr lang="en-US" sz="1600" dirty="0">
                <a:latin typeface="+mn-lt"/>
              </a:rPr>
              <a:t>                             </a:t>
            </a:r>
            <a:r>
              <a:rPr lang="en-US" sz="1600" dirty="0">
                <a:latin typeface="+mn-lt"/>
                <a:hlinkClick r:id="rId2"/>
              </a:rPr>
              <a:t>https://www.ctc.ca.gov/docs/default-source/leaflets/cl797.pdf?sfvrsn=665bc585_2</a:t>
            </a:r>
            <a:br>
              <a:rPr lang="en-US" sz="1600" dirty="0">
                <a:latin typeface="+mn-lt"/>
              </a:rPr>
            </a:br>
            <a:br>
              <a:rPr lang="en-US" sz="1600" dirty="0">
                <a:latin typeface="+mn-lt"/>
              </a:rPr>
            </a:br>
            <a:br>
              <a:rPr lang="en-US" sz="1600" dirty="0">
                <a:latin typeface="+mn-lt"/>
              </a:rPr>
            </a:br>
            <a:br>
              <a:rPr lang="en-US" sz="1600" dirty="0">
                <a:latin typeface="+mn-lt"/>
              </a:rPr>
            </a:br>
            <a:r>
              <a:rPr lang="en-US" dirty="0">
                <a:latin typeface="+mn-lt"/>
              </a:rPr>
              <a:t>1. Child Development Assistant Permit  </a:t>
            </a:r>
            <a:br>
              <a:rPr lang="en-US" dirty="0">
                <a:latin typeface="+mn-lt"/>
              </a:rPr>
            </a:br>
            <a:r>
              <a:rPr lang="en-US" dirty="0">
                <a:latin typeface="+mn-lt"/>
              </a:rPr>
              <a:t>2. Child Development Associate Teacher Permit  </a:t>
            </a:r>
            <a:br>
              <a:rPr lang="en-US" dirty="0">
                <a:latin typeface="+mn-lt"/>
              </a:rPr>
            </a:br>
            <a:r>
              <a:rPr lang="en-US" dirty="0">
                <a:latin typeface="+mn-lt"/>
              </a:rPr>
              <a:t>3. Child Development Teacher Permit </a:t>
            </a:r>
            <a:br>
              <a:rPr lang="en-US" dirty="0">
                <a:latin typeface="+mn-lt"/>
              </a:rPr>
            </a:br>
            <a:r>
              <a:rPr lang="en-US" dirty="0">
                <a:latin typeface="+mn-lt"/>
              </a:rPr>
              <a:t>4. Child Development Master Teacher Permit </a:t>
            </a:r>
            <a:br>
              <a:rPr lang="en-US" dirty="0">
                <a:latin typeface="+mn-lt"/>
              </a:rPr>
            </a:br>
            <a:r>
              <a:rPr lang="en-US" dirty="0">
                <a:latin typeface="+mn-lt"/>
              </a:rPr>
              <a:t>5. Child Development Site Supervisor Permit </a:t>
            </a:r>
            <a:br>
              <a:rPr lang="en-US" dirty="0">
                <a:latin typeface="+mn-lt"/>
              </a:rPr>
            </a:br>
            <a:r>
              <a:rPr lang="en-US" dirty="0">
                <a:latin typeface="+mn-lt"/>
              </a:rPr>
              <a:t>6. Child Development Program Director Permit </a:t>
            </a:r>
          </a:p>
        </p:txBody>
      </p:sp>
      <p:pic>
        <p:nvPicPr>
          <p:cNvPr id="3" name="Picture 2">
            <a:extLst>
              <a:ext uri="{FF2B5EF4-FFF2-40B4-BE49-F238E27FC236}">
                <a16:creationId xmlns:a16="http://schemas.microsoft.com/office/drawing/2014/main" id="{5EB1AA3C-81FF-4B1A-8EEA-CF3D2F9A2120}"/>
              </a:ext>
            </a:extLst>
          </p:cNvPr>
          <p:cNvPicPr>
            <a:picLocks noChangeAspect="1"/>
          </p:cNvPicPr>
          <p:nvPr/>
        </p:nvPicPr>
        <p:blipFill>
          <a:blip r:embed="rId3"/>
          <a:stretch>
            <a:fillRect/>
          </a:stretch>
        </p:blipFill>
        <p:spPr>
          <a:xfrm>
            <a:off x="3810000" y="5081620"/>
            <a:ext cx="4075377" cy="1752732"/>
          </a:xfrm>
          <a:prstGeom prst="rect">
            <a:avLst/>
          </a:prstGeom>
        </p:spPr>
      </p:pic>
    </p:spTree>
    <p:extLst>
      <p:ext uri="{BB962C8B-B14F-4D97-AF65-F5344CB8AC3E}">
        <p14:creationId xmlns:p14="http://schemas.microsoft.com/office/powerpoint/2010/main" val="226907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0DA96-EED1-4B58-B9D0-9EFBF3B65831}"/>
              </a:ext>
            </a:extLst>
          </p:cNvPr>
          <p:cNvSpPr>
            <a:spLocks noGrp="1"/>
          </p:cNvSpPr>
          <p:nvPr>
            <p:ph type="title"/>
          </p:nvPr>
        </p:nvSpPr>
        <p:spPr>
          <a:xfrm>
            <a:off x="0" y="365126"/>
            <a:ext cx="12192000" cy="3597274"/>
          </a:xfrm>
        </p:spPr>
        <p:txBody>
          <a:bodyPr>
            <a:noAutofit/>
          </a:bodyPr>
          <a:lstStyle/>
          <a:p>
            <a:pPr algn="ctr"/>
            <a:r>
              <a:rPr lang="en-US" sz="4800" dirty="0">
                <a:solidFill>
                  <a:srgbClr val="C00000"/>
                </a:solidFill>
                <a:latin typeface="+mn-lt"/>
              </a:rPr>
              <a:t>Resource: </a:t>
            </a:r>
            <a:br>
              <a:rPr lang="en-US" sz="4800" dirty="0">
                <a:solidFill>
                  <a:srgbClr val="C00000"/>
                </a:solidFill>
                <a:latin typeface="+mn-lt"/>
              </a:rPr>
            </a:br>
            <a:r>
              <a:rPr lang="en-US" sz="4800" dirty="0">
                <a:latin typeface="+mn-lt"/>
              </a:rPr>
              <a:t>Child Development Training Consortium</a:t>
            </a:r>
            <a:br>
              <a:rPr lang="en-US" sz="6000" dirty="0">
                <a:latin typeface="+mn-lt"/>
              </a:rPr>
            </a:br>
            <a:r>
              <a:rPr lang="en-US" sz="2000" dirty="0">
                <a:latin typeface="+mn-lt"/>
                <a:hlinkClick r:id="rId2"/>
              </a:rPr>
              <a:t>https://www.childdevelopment.org/students-workforce/applications/child-development-permit-stipends</a:t>
            </a:r>
            <a:br>
              <a:rPr lang="en-US" sz="2000" dirty="0">
                <a:latin typeface="+mn-lt"/>
              </a:rPr>
            </a:br>
            <a:br>
              <a:rPr lang="en-US" sz="2000" dirty="0">
                <a:latin typeface="+mn-lt"/>
              </a:rPr>
            </a:br>
            <a:r>
              <a:rPr lang="en-US" dirty="0">
                <a:latin typeface="+mn-lt"/>
              </a:rPr>
              <a:t>1. Support with obtaining a Teacher Permit</a:t>
            </a:r>
            <a:br>
              <a:rPr lang="en-US" dirty="0">
                <a:latin typeface="+mn-lt"/>
              </a:rPr>
            </a:br>
            <a:r>
              <a:rPr lang="en-US" dirty="0">
                <a:latin typeface="+mn-lt"/>
              </a:rPr>
              <a:t>2. Stipends for Students</a:t>
            </a:r>
            <a:br>
              <a:rPr lang="en-US" dirty="0">
                <a:latin typeface="+mn-lt"/>
              </a:rPr>
            </a:br>
            <a:endParaRPr lang="en-US" dirty="0">
              <a:latin typeface="+mn-lt"/>
            </a:endParaRPr>
          </a:p>
        </p:txBody>
      </p:sp>
      <p:pic>
        <p:nvPicPr>
          <p:cNvPr id="3" name="Picture 2">
            <a:extLst>
              <a:ext uri="{FF2B5EF4-FFF2-40B4-BE49-F238E27FC236}">
                <a16:creationId xmlns:a16="http://schemas.microsoft.com/office/drawing/2014/main" id="{9F704642-5F23-444B-B81D-6DC2373E7984}"/>
              </a:ext>
            </a:extLst>
          </p:cNvPr>
          <p:cNvPicPr>
            <a:picLocks noChangeAspect="1"/>
          </p:cNvPicPr>
          <p:nvPr/>
        </p:nvPicPr>
        <p:blipFill>
          <a:blip r:embed="rId3"/>
          <a:stretch>
            <a:fillRect/>
          </a:stretch>
        </p:blipFill>
        <p:spPr>
          <a:xfrm>
            <a:off x="4343400" y="4343400"/>
            <a:ext cx="3333750" cy="1047750"/>
          </a:xfrm>
          <a:prstGeom prst="rect">
            <a:avLst/>
          </a:prstGeom>
        </p:spPr>
      </p:pic>
    </p:spTree>
    <p:extLst>
      <p:ext uri="{BB962C8B-B14F-4D97-AF65-F5344CB8AC3E}">
        <p14:creationId xmlns:p14="http://schemas.microsoft.com/office/powerpoint/2010/main" val="417282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D1D3-732D-47C7-BD38-CBFA898460DE}"/>
              </a:ext>
            </a:extLst>
          </p:cNvPr>
          <p:cNvSpPr>
            <a:spLocks noGrp="1"/>
          </p:cNvSpPr>
          <p:nvPr>
            <p:ph type="title"/>
          </p:nvPr>
        </p:nvSpPr>
        <p:spPr>
          <a:xfrm>
            <a:off x="838200" y="365126"/>
            <a:ext cx="10972800" cy="854074"/>
          </a:xfrm>
        </p:spPr>
        <p:txBody>
          <a:bodyPr>
            <a:normAutofit fontScale="90000"/>
          </a:bodyPr>
          <a:lstStyle/>
          <a:p>
            <a:pPr algn="ctr"/>
            <a:r>
              <a:rPr lang="en-US" dirty="0">
                <a:latin typeface="+mn-lt"/>
              </a:rPr>
              <a:t>So you want to be a teacher?  </a:t>
            </a:r>
            <a:br>
              <a:rPr lang="en-US" dirty="0">
                <a:latin typeface="+mn-lt"/>
              </a:rPr>
            </a:br>
            <a:r>
              <a:rPr lang="en-US" dirty="0">
                <a:latin typeface="+mn-lt"/>
              </a:rPr>
              <a:t>Here are 25 Things You Should Know </a:t>
            </a:r>
            <a:r>
              <a:rPr lang="en-US" dirty="0">
                <a:latin typeface="+mn-lt"/>
                <a:sym typeface="Wingdings" panose="05000000000000000000" pitchFamily="2" charset="2"/>
              </a:rPr>
              <a:t></a:t>
            </a:r>
            <a:endParaRPr lang="en-US" dirty="0">
              <a:latin typeface="+mn-lt"/>
            </a:endParaRPr>
          </a:p>
        </p:txBody>
      </p:sp>
      <p:pic>
        <p:nvPicPr>
          <p:cNvPr id="4" name="Online Media 3" title="25 Things You Should Know About Becoming a Teacher">
            <a:hlinkClick r:id="" action="ppaction://media"/>
            <a:extLst>
              <a:ext uri="{FF2B5EF4-FFF2-40B4-BE49-F238E27FC236}">
                <a16:creationId xmlns:a16="http://schemas.microsoft.com/office/drawing/2014/main" id="{3DC148A7-1D9A-4CAE-B358-A6C4D01F7AB6}"/>
              </a:ext>
            </a:extLst>
          </p:cNvPr>
          <p:cNvPicPr>
            <a:picLocks noGrp="1" noRot="1" noChangeAspect="1"/>
          </p:cNvPicPr>
          <p:nvPr>
            <p:ph idx="1"/>
            <a:videoFile r:link="rId1"/>
          </p:nvPr>
        </p:nvPicPr>
        <p:blipFill>
          <a:blip r:embed="rId3"/>
          <a:stretch>
            <a:fillRect/>
          </a:stretch>
        </p:blipFill>
        <p:spPr>
          <a:xfrm>
            <a:off x="3021013" y="1828800"/>
            <a:ext cx="6149975" cy="3475038"/>
          </a:xfrm>
          <a:prstGeom prst="rect">
            <a:avLst/>
          </a:prstGeom>
        </p:spPr>
      </p:pic>
    </p:spTree>
    <p:extLst>
      <p:ext uri="{BB962C8B-B14F-4D97-AF65-F5344CB8AC3E}">
        <p14:creationId xmlns:p14="http://schemas.microsoft.com/office/powerpoint/2010/main" val="3289957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D4997-4496-4214-925A-A604C89CD445}"/>
              </a:ext>
            </a:extLst>
          </p:cNvPr>
          <p:cNvSpPr>
            <a:spLocks noGrp="1"/>
          </p:cNvSpPr>
          <p:nvPr>
            <p:ph type="title"/>
          </p:nvPr>
        </p:nvSpPr>
        <p:spPr>
          <a:xfrm>
            <a:off x="838200" y="365126"/>
            <a:ext cx="11125200" cy="1082674"/>
          </a:xfrm>
        </p:spPr>
        <p:txBody>
          <a:bodyPr>
            <a:normAutofit/>
          </a:bodyPr>
          <a:lstStyle/>
          <a:p>
            <a:pPr algn="ctr"/>
            <a:r>
              <a:rPr lang="en-US" sz="6600" b="1" dirty="0">
                <a:latin typeface="+mn-lt"/>
              </a:rPr>
              <a:t>Questions and Comments:</a:t>
            </a:r>
          </a:p>
        </p:txBody>
      </p:sp>
      <p:sp>
        <p:nvSpPr>
          <p:cNvPr id="3" name="Content Placeholder 2">
            <a:extLst>
              <a:ext uri="{FF2B5EF4-FFF2-40B4-BE49-F238E27FC236}">
                <a16:creationId xmlns:a16="http://schemas.microsoft.com/office/drawing/2014/main" id="{630DAA59-1439-4355-948E-E5FE71C07897}"/>
              </a:ext>
            </a:extLst>
          </p:cNvPr>
          <p:cNvSpPr>
            <a:spLocks noGrp="1"/>
          </p:cNvSpPr>
          <p:nvPr>
            <p:ph idx="1"/>
          </p:nvPr>
        </p:nvSpPr>
        <p:spPr>
          <a:xfrm>
            <a:off x="1143000" y="2057400"/>
            <a:ext cx="10668000" cy="3246120"/>
          </a:xfrm>
        </p:spPr>
        <p:txBody>
          <a:bodyPr/>
          <a:lstStyle/>
          <a:p>
            <a:r>
              <a:rPr lang="en-US" dirty="0"/>
              <a:t>Using the JAMBOARD LINK please post any questions / comments that you may have.</a:t>
            </a:r>
          </a:p>
          <a:p>
            <a:r>
              <a:rPr lang="en-US" dirty="0">
                <a:hlinkClick r:id="rId2"/>
              </a:rPr>
              <a:t>https://jamboard.google.com/d/12zrmQH36mIWThrmmuDM5BVZLInm4tsrXWVPRitAihSE/edit?usp=sharing</a:t>
            </a:r>
            <a:endParaRPr lang="en-US" dirty="0"/>
          </a:p>
          <a:p>
            <a:r>
              <a:rPr lang="en-US" dirty="0"/>
              <a:t>Use a “sticky note” to post your name, question and contact information</a:t>
            </a:r>
          </a:p>
          <a:p>
            <a:r>
              <a:rPr lang="en-US" dirty="0"/>
              <a:t>I will answer your questions at the end of the powerpoint presentation :)</a:t>
            </a:r>
            <a:endParaRPr lang="en-US" dirty="0">
              <a:sym typeface="Wingdings" panose="05000000000000000000" pitchFamily="2" charset="2"/>
            </a:endParaRPr>
          </a:p>
          <a:p>
            <a:endParaRPr lang="en-US" dirty="0"/>
          </a:p>
        </p:txBody>
      </p:sp>
    </p:spTree>
    <p:extLst>
      <p:ext uri="{BB962C8B-B14F-4D97-AF65-F5344CB8AC3E}">
        <p14:creationId xmlns:p14="http://schemas.microsoft.com/office/powerpoint/2010/main" val="131906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5E1D9-B07A-4AFC-9158-E0ADBB77F0B7}"/>
              </a:ext>
            </a:extLst>
          </p:cNvPr>
          <p:cNvSpPr>
            <a:spLocks noGrp="1"/>
          </p:cNvSpPr>
          <p:nvPr>
            <p:ph type="title"/>
          </p:nvPr>
        </p:nvSpPr>
        <p:spPr>
          <a:xfrm>
            <a:off x="152400" y="365126"/>
            <a:ext cx="11963400" cy="4968874"/>
          </a:xfrm>
        </p:spPr>
        <p:txBody>
          <a:bodyPr/>
          <a:lstStyle/>
          <a:p>
            <a:pPr algn="ctr"/>
            <a:r>
              <a:rPr lang="en-US" dirty="0">
                <a:hlinkClick r:id="rId2"/>
              </a:rPr>
              <a:t>https://www.ctc.ca.gov/credentials/submit-online</a:t>
            </a:r>
            <a:br>
              <a:rPr lang="en-US" dirty="0"/>
            </a:br>
            <a:endParaRPr lang="en-US" dirty="0"/>
          </a:p>
        </p:txBody>
      </p:sp>
      <p:pic>
        <p:nvPicPr>
          <p:cNvPr id="3" name="Picture 2">
            <a:extLst>
              <a:ext uri="{FF2B5EF4-FFF2-40B4-BE49-F238E27FC236}">
                <a16:creationId xmlns:a16="http://schemas.microsoft.com/office/drawing/2014/main" id="{5B227123-3617-48C6-BEB3-F8862AFABEF1}"/>
              </a:ext>
            </a:extLst>
          </p:cNvPr>
          <p:cNvPicPr>
            <a:picLocks noChangeAspect="1"/>
          </p:cNvPicPr>
          <p:nvPr/>
        </p:nvPicPr>
        <p:blipFill>
          <a:blip r:embed="rId3"/>
          <a:stretch>
            <a:fillRect/>
          </a:stretch>
        </p:blipFill>
        <p:spPr>
          <a:xfrm>
            <a:off x="3733800" y="838200"/>
            <a:ext cx="4648200" cy="3048000"/>
          </a:xfrm>
          <a:prstGeom prst="rect">
            <a:avLst/>
          </a:prstGeom>
        </p:spPr>
      </p:pic>
    </p:spTree>
    <p:extLst>
      <p:ext uri="{BB962C8B-B14F-4D97-AF65-F5344CB8AC3E}">
        <p14:creationId xmlns:p14="http://schemas.microsoft.com/office/powerpoint/2010/main" val="3997994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6D2FF-F646-4D63-9CAB-8D57E7AB47C0}"/>
              </a:ext>
            </a:extLst>
          </p:cNvPr>
          <p:cNvSpPr>
            <a:spLocks noGrp="1"/>
          </p:cNvSpPr>
          <p:nvPr>
            <p:ph type="title"/>
          </p:nvPr>
        </p:nvSpPr>
        <p:spPr>
          <a:xfrm>
            <a:off x="228600" y="228600"/>
            <a:ext cx="11811000" cy="5943600"/>
          </a:xfrm>
        </p:spPr>
        <p:txBody>
          <a:bodyPr>
            <a:normAutofit fontScale="90000"/>
          </a:bodyPr>
          <a:lstStyle/>
          <a:p>
            <a:r>
              <a:rPr lang="en-US" b="0" i="0" dirty="0">
                <a:solidFill>
                  <a:srgbClr val="333333"/>
                </a:solidFill>
                <a:effectLst/>
                <a:latin typeface="Roboto"/>
              </a:rPr>
              <a:t>                   </a:t>
            </a:r>
            <a:br>
              <a:rPr lang="en-US" b="0" i="0" dirty="0">
                <a:solidFill>
                  <a:srgbClr val="333333"/>
                </a:solidFill>
                <a:effectLst/>
                <a:latin typeface="Roboto"/>
              </a:rPr>
            </a:br>
            <a:br>
              <a:rPr lang="en-US" b="0" i="0" dirty="0">
                <a:solidFill>
                  <a:srgbClr val="333333"/>
                </a:solidFill>
                <a:effectLst/>
                <a:latin typeface="Roboto"/>
              </a:rPr>
            </a:br>
            <a:br>
              <a:rPr lang="en-US" b="0" i="0" dirty="0">
                <a:solidFill>
                  <a:srgbClr val="333333"/>
                </a:solidFill>
                <a:effectLst/>
                <a:latin typeface="Roboto"/>
              </a:rPr>
            </a:br>
            <a:br>
              <a:rPr lang="en-US" b="0" i="0" dirty="0">
                <a:solidFill>
                  <a:srgbClr val="333333"/>
                </a:solidFill>
                <a:effectLst/>
                <a:latin typeface="Roboto"/>
              </a:rPr>
            </a:br>
            <a:r>
              <a:rPr lang="en-US" sz="4000" b="1" i="0" dirty="0">
                <a:effectLst/>
                <a:latin typeface="Roboto"/>
              </a:rPr>
              <a:t>        4 Types of Teaching Credentials Requirements:</a:t>
            </a:r>
            <a:br>
              <a:rPr lang="en-US" sz="4000" b="1" i="0" dirty="0">
                <a:effectLst/>
                <a:latin typeface="Roboto"/>
              </a:rPr>
            </a:br>
            <a:br>
              <a:rPr lang="en-US" sz="4000" b="1" i="0" dirty="0">
                <a:effectLst/>
                <a:latin typeface="Roboto"/>
              </a:rPr>
            </a:br>
            <a:r>
              <a:rPr lang="en-US" b="1" i="0" u="sng" dirty="0">
                <a:solidFill>
                  <a:srgbClr val="333333"/>
                </a:solidFill>
                <a:effectLst/>
                <a:latin typeface="Roboto"/>
              </a:rPr>
              <a:t>1. General Education</a:t>
            </a:r>
            <a:br>
              <a:rPr lang="en-US" b="0" i="0" dirty="0">
                <a:solidFill>
                  <a:srgbClr val="333333"/>
                </a:solidFill>
                <a:effectLst/>
                <a:latin typeface="Roboto"/>
              </a:rPr>
            </a:br>
            <a:r>
              <a:rPr lang="en-US" b="0" i="0" dirty="0">
                <a:solidFill>
                  <a:srgbClr val="333333"/>
                </a:solidFill>
                <a:effectLst/>
                <a:latin typeface="Roboto"/>
              </a:rPr>
              <a:t>	</a:t>
            </a:r>
            <a:br>
              <a:rPr lang="en-US" b="0" i="0" dirty="0">
                <a:solidFill>
                  <a:srgbClr val="333333"/>
                </a:solidFill>
                <a:effectLst/>
                <a:latin typeface="Roboto"/>
              </a:rPr>
            </a:br>
            <a:r>
              <a:rPr lang="en-US" b="0" i="0" dirty="0">
                <a:solidFill>
                  <a:srgbClr val="333333"/>
                </a:solidFill>
                <a:effectLst/>
                <a:latin typeface="Roboto"/>
              </a:rPr>
              <a:t>	Multiple Subject (TK- 6</a:t>
            </a:r>
            <a:r>
              <a:rPr lang="en-US" b="0" i="0" baseline="30000" dirty="0">
                <a:solidFill>
                  <a:srgbClr val="333333"/>
                </a:solidFill>
                <a:effectLst/>
                <a:latin typeface="Roboto"/>
              </a:rPr>
              <a:t>th</a:t>
            </a:r>
            <a:r>
              <a:rPr lang="en-US" b="0" i="0" dirty="0">
                <a:solidFill>
                  <a:srgbClr val="333333"/>
                </a:solidFill>
                <a:effectLst/>
                <a:latin typeface="Roboto"/>
              </a:rPr>
              <a:t> grade) </a:t>
            </a:r>
            <a:br>
              <a:rPr lang="en-US" b="0" i="0" dirty="0">
                <a:solidFill>
                  <a:srgbClr val="333333"/>
                </a:solidFill>
                <a:effectLst/>
                <a:latin typeface="Roboto"/>
              </a:rPr>
            </a:br>
            <a:r>
              <a:rPr lang="en-US" b="0" i="0" dirty="0">
                <a:solidFill>
                  <a:srgbClr val="333333"/>
                </a:solidFill>
                <a:effectLst/>
                <a:latin typeface="Roboto"/>
              </a:rPr>
              <a:t>         </a:t>
            </a:r>
            <a:r>
              <a:rPr lang="en-US" sz="2200" b="0" i="0" dirty="0">
                <a:solidFill>
                  <a:srgbClr val="333333"/>
                </a:solidFill>
                <a:effectLst/>
                <a:latin typeface="Roboto"/>
                <a:hlinkClick r:id="rId2"/>
              </a:rPr>
              <a:t>https://www.ctc.ca.gov/docs/default-source/leaflets/cl561c.pdf?sfvrsn=7aab1162_14</a:t>
            </a:r>
            <a:br>
              <a:rPr lang="en-US" b="0" i="0" dirty="0">
                <a:solidFill>
                  <a:srgbClr val="333333"/>
                </a:solidFill>
                <a:effectLst/>
                <a:latin typeface="Roboto"/>
              </a:rPr>
            </a:br>
            <a:br>
              <a:rPr lang="en-US" b="0" i="0" dirty="0">
                <a:solidFill>
                  <a:srgbClr val="333333"/>
                </a:solidFill>
                <a:effectLst/>
                <a:latin typeface="Roboto"/>
              </a:rPr>
            </a:br>
            <a:br>
              <a:rPr lang="en-US" b="0" i="0" dirty="0">
                <a:solidFill>
                  <a:srgbClr val="333333"/>
                </a:solidFill>
                <a:effectLst/>
                <a:latin typeface="Roboto"/>
              </a:rPr>
            </a:br>
            <a:r>
              <a:rPr lang="en-US" b="0" i="0" dirty="0">
                <a:solidFill>
                  <a:srgbClr val="333333"/>
                </a:solidFill>
                <a:effectLst/>
                <a:latin typeface="Roboto"/>
              </a:rPr>
              <a:t>	Single Subject (7</a:t>
            </a:r>
            <a:r>
              <a:rPr lang="en-US" b="0" i="0" baseline="30000" dirty="0">
                <a:solidFill>
                  <a:srgbClr val="333333"/>
                </a:solidFill>
                <a:effectLst/>
                <a:latin typeface="Roboto"/>
              </a:rPr>
              <a:t>th</a:t>
            </a:r>
            <a:r>
              <a:rPr lang="en-US" b="0" i="0" dirty="0">
                <a:solidFill>
                  <a:srgbClr val="333333"/>
                </a:solidFill>
                <a:effectLst/>
                <a:latin typeface="Roboto"/>
              </a:rPr>
              <a:t>-12</a:t>
            </a:r>
            <a:r>
              <a:rPr lang="en-US" b="0" i="0" baseline="30000" dirty="0">
                <a:solidFill>
                  <a:srgbClr val="333333"/>
                </a:solidFill>
                <a:effectLst/>
                <a:latin typeface="Roboto"/>
              </a:rPr>
              <a:t>th</a:t>
            </a:r>
            <a:r>
              <a:rPr lang="en-US" b="0" i="0" dirty="0">
                <a:solidFill>
                  <a:srgbClr val="333333"/>
                </a:solidFill>
                <a:effectLst/>
                <a:latin typeface="Roboto"/>
              </a:rPr>
              <a:t> grade) </a:t>
            </a:r>
            <a:br>
              <a:rPr lang="en-US" b="0" i="0" dirty="0">
                <a:solidFill>
                  <a:srgbClr val="333333"/>
                </a:solidFill>
                <a:effectLst/>
                <a:latin typeface="Roboto"/>
              </a:rPr>
            </a:br>
            <a:r>
              <a:rPr lang="en-US" b="0" i="0" dirty="0">
                <a:solidFill>
                  <a:srgbClr val="333333"/>
                </a:solidFill>
                <a:effectLst/>
                <a:latin typeface="Roboto"/>
              </a:rPr>
              <a:t>         </a:t>
            </a:r>
            <a:r>
              <a:rPr lang="en-US" sz="2200" b="0" i="0" dirty="0">
                <a:solidFill>
                  <a:srgbClr val="333333"/>
                </a:solidFill>
                <a:effectLst/>
                <a:latin typeface="Roboto"/>
                <a:hlinkClick r:id="rId3"/>
              </a:rPr>
              <a:t>https://www.ctc.ca.gov/docs/default-source/leaflets/cl560c.pdf?sfvrsn=8db75dfc_28</a:t>
            </a:r>
            <a:br>
              <a:rPr lang="en-US" sz="2200" b="0" i="0" dirty="0">
                <a:solidFill>
                  <a:srgbClr val="333333"/>
                </a:solidFill>
                <a:effectLst/>
                <a:latin typeface="Roboto"/>
              </a:rPr>
            </a:br>
            <a:br>
              <a:rPr lang="en-US" b="0" i="0" dirty="0">
                <a:solidFill>
                  <a:srgbClr val="333333"/>
                </a:solidFill>
                <a:effectLst/>
                <a:latin typeface="Roboto"/>
              </a:rPr>
            </a:br>
            <a:br>
              <a:rPr lang="en-US" b="0" i="0" dirty="0">
                <a:solidFill>
                  <a:srgbClr val="333333"/>
                </a:solidFill>
                <a:effectLst/>
                <a:latin typeface="Roboto"/>
              </a:rPr>
            </a:br>
            <a:endParaRPr lang="en-US" dirty="0"/>
          </a:p>
        </p:txBody>
      </p:sp>
    </p:spTree>
    <p:extLst>
      <p:ext uri="{BB962C8B-B14F-4D97-AF65-F5344CB8AC3E}">
        <p14:creationId xmlns:p14="http://schemas.microsoft.com/office/powerpoint/2010/main" val="179994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0033C-1D17-413D-B829-9A13BD773004}"/>
              </a:ext>
            </a:extLst>
          </p:cNvPr>
          <p:cNvSpPr>
            <a:spLocks noGrp="1"/>
          </p:cNvSpPr>
          <p:nvPr>
            <p:ph type="title"/>
          </p:nvPr>
        </p:nvSpPr>
        <p:spPr>
          <a:xfrm>
            <a:off x="838200" y="365126"/>
            <a:ext cx="10134600" cy="5654674"/>
          </a:xfrm>
        </p:spPr>
        <p:txBody>
          <a:bodyPr>
            <a:normAutofit fontScale="90000"/>
          </a:bodyPr>
          <a:lstStyle/>
          <a:p>
            <a:r>
              <a:rPr lang="en-US" b="1" i="0" u="sng" dirty="0">
                <a:solidFill>
                  <a:srgbClr val="333333"/>
                </a:solidFill>
                <a:effectLst/>
                <a:latin typeface="Roboto"/>
              </a:rPr>
              <a:t>2. Special Education</a:t>
            </a:r>
            <a:br>
              <a:rPr lang="en-US" b="0" i="0" dirty="0">
                <a:solidFill>
                  <a:srgbClr val="333333"/>
                </a:solidFill>
                <a:effectLst/>
                <a:latin typeface="Roboto"/>
              </a:rPr>
            </a:br>
            <a:r>
              <a:rPr lang="en-US" sz="2000" b="0" i="0" dirty="0">
                <a:solidFill>
                  <a:srgbClr val="333333"/>
                </a:solidFill>
                <a:effectLst/>
                <a:latin typeface="Roboto"/>
                <a:hlinkClick r:id="rId2"/>
              </a:rPr>
              <a:t>https://www.ctc.ca.gov/docs/default-source/leaflets/cl808ca.pdf?sfvrsn=acab8f79_10</a:t>
            </a:r>
            <a:br>
              <a:rPr lang="en-US" b="0" i="0" dirty="0">
                <a:solidFill>
                  <a:srgbClr val="333333"/>
                </a:solidFill>
                <a:effectLst/>
                <a:latin typeface="Roboto"/>
              </a:rPr>
            </a:br>
            <a:br>
              <a:rPr lang="en-US" b="0" i="0" dirty="0">
                <a:solidFill>
                  <a:srgbClr val="333333"/>
                </a:solidFill>
                <a:effectLst/>
                <a:latin typeface="Roboto"/>
              </a:rPr>
            </a:br>
            <a:br>
              <a:rPr lang="en-US" b="0" i="0" dirty="0">
                <a:solidFill>
                  <a:srgbClr val="333333"/>
                </a:solidFill>
                <a:effectLst/>
                <a:latin typeface="Roboto"/>
              </a:rPr>
            </a:br>
            <a:r>
              <a:rPr lang="en-US" b="1" i="0" u="sng" dirty="0">
                <a:solidFill>
                  <a:srgbClr val="333333"/>
                </a:solidFill>
                <a:effectLst/>
                <a:latin typeface="Roboto"/>
              </a:rPr>
              <a:t>3. Designated Subjects</a:t>
            </a:r>
            <a:br>
              <a:rPr lang="en-US" b="0" i="0" dirty="0">
                <a:solidFill>
                  <a:srgbClr val="333333"/>
                </a:solidFill>
                <a:effectLst/>
                <a:latin typeface="Roboto"/>
              </a:rPr>
            </a:br>
            <a:r>
              <a:rPr lang="en-US" sz="2000" b="0" i="0" dirty="0">
                <a:solidFill>
                  <a:srgbClr val="333333"/>
                </a:solidFill>
                <a:effectLst/>
                <a:latin typeface="Roboto"/>
                <a:hlinkClick r:id="rId3"/>
              </a:rPr>
              <a:t>https://www.ctc.ca.gov/docs/default-source/leaflets/cl888.pdf?sfvrsn=88065bf8_20</a:t>
            </a:r>
            <a:br>
              <a:rPr lang="en-US" sz="2000" b="0" i="0" dirty="0">
                <a:solidFill>
                  <a:srgbClr val="333333"/>
                </a:solidFill>
                <a:effectLst/>
                <a:latin typeface="Roboto"/>
              </a:rPr>
            </a:br>
            <a:br>
              <a:rPr lang="en-US" sz="2000" b="0" i="0" dirty="0">
                <a:solidFill>
                  <a:srgbClr val="333333"/>
                </a:solidFill>
                <a:effectLst/>
                <a:latin typeface="Roboto"/>
              </a:rPr>
            </a:br>
            <a:br>
              <a:rPr lang="en-US" sz="2000" b="0" i="0" dirty="0">
                <a:solidFill>
                  <a:srgbClr val="333333"/>
                </a:solidFill>
                <a:effectLst/>
                <a:latin typeface="Roboto"/>
              </a:rPr>
            </a:br>
            <a:br>
              <a:rPr lang="en-US" sz="2000" b="1" i="0" u="sng" dirty="0">
                <a:solidFill>
                  <a:srgbClr val="333333"/>
                </a:solidFill>
                <a:effectLst/>
                <a:latin typeface="Roboto"/>
              </a:rPr>
            </a:br>
            <a:r>
              <a:rPr lang="en-US" b="1" i="0" u="sng" dirty="0">
                <a:solidFill>
                  <a:srgbClr val="333333"/>
                </a:solidFill>
                <a:effectLst/>
                <a:latin typeface="Roboto"/>
              </a:rPr>
              <a:t>4. Other Types of Credentials</a:t>
            </a:r>
            <a:br>
              <a:rPr lang="en-US" sz="2000" b="0" i="0" dirty="0">
                <a:solidFill>
                  <a:srgbClr val="333333"/>
                </a:solidFill>
                <a:effectLst/>
                <a:latin typeface="Roboto"/>
              </a:rPr>
            </a:br>
            <a:r>
              <a:rPr lang="en-US" sz="2000" b="0" i="0" dirty="0">
                <a:solidFill>
                  <a:srgbClr val="333333"/>
                </a:solidFill>
                <a:effectLst/>
                <a:latin typeface="Roboto"/>
                <a:hlinkClick r:id="rId4"/>
              </a:rPr>
              <a:t>https://www.ctc.ca.gov/credentials/req-teaching</a:t>
            </a:r>
            <a:br>
              <a:rPr lang="en-US" sz="2000" b="0" i="0" dirty="0">
                <a:solidFill>
                  <a:srgbClr val="333333"/>
                </a:solidFill>
                <a:effectLst/>
                <a:latin typeface="Roboto"/>
              </a:rPr>
            </a:br>
            <a:br>
              <a:rPr lang="en-US" b="0" i="0" dirty="0">
                <a:solidFill>
                  <a:srgbClr val="333333"/>
                </a:solidFill>
                <a:effectLst/>
                <a:latin typeface="Roboto"/>
              </a:rPr>
            </a:br>
            <a:br>
              <a:rPr lang="en-US" b="0" i="0" dirty="0">
                <a:solidFill>
                  <a:srgbClr val="333333"/>
                </a:solidFill>
                <a:effectLst/>
                <a:latin typeface="Roboto"/>
              </a:rPr>
            </a:br>
            <a:r>
              <a:rPr lang="en-US" b="0" i="0" dirty="0">
                <a:solidFill>
                  <a:srgbClr val="333333"/>
                </a:solidFill>
                <a:effectLst/>
                <a:latin typeface="Roboto"/>
              </a:rPr>
              <a:t> </a:t>
            </a:r>
            <a:br>
              <a:rPr lang="en-US" b="0" i="0" dirty="0">
                <a:solidFill>
                  <a:srgbClr val="333333"/>
                </a:solidFill>
                <a:effectLst/>
                <a:latin typeface="Roboto"/>
              </a:rPr>
            </a:br>
            <a:r>
              <a:rPr lang="en-US" b="0" i="0" dirty="0">
                <a:solidFill>
                  <a:srgbClr val="333333"/>
                </a:solidFill>
                <a:effectLst/>
                <a:latin typeface="Roboto"/>
              </a:rPr>
              <a:t>4.</a:t>
            </a:r>
            <a:endParaRPr lang="en-US" dirty="0"/>
          </a:p>
        </p:txBody>
      </p:sp>
    </p:spTree>
    <p:extLst>
      <p:ext uri="{BB962C8B-B14F-4D97-AF65-F5344CB8AC3E}">
        <p14:creationId xmlns:p14="http://schemas.microsoft.com/office/powerpoint/2010/main" val="304768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1125200" cy="5867400"/>
          </a:xfrm>
        </p:spPr>
        <p:txBody>
          <a:bodyPr/>
          <a:lstStyle/>
          <a:p>
            <a:endParaRPr lang="en-US" dirty="0"/>
          </a:p>
        </p:txBody>
      </p:sp>
      <p:sp>
        <p:nvSpPr>
          <p:cNvPr id="3" name="Text Placeholder 2"/>
          <p:cNvSpPr>
            <a:spLocks noGrp="1"/>
          </p:cNvSpPr>
          <p:nvPr>
            <p:ph type="body" idx="1"/>
          </p:nvPr>
        </p:nvSpPr>
        <p:spPr>
          <a:xfrm>
            <a:off x="3124200" y="1066800"/>
            <a:ext cx="5715000" cy="5257800"/>
          </a:xfrm>
        </p:spPr>
        <p:txBody>
          <a:bodyPr>
            <a:noAutofit/>
          </a:bodyPr>
          <a:lstStyle/>
          <a:p>
            <a:pPr algn="ctr"/>
            <a:r>
              <a:rPr lang="en-US" sz="3200" b="1" dirty="0">
                <a:solidFill>
                  <a:srgbClr val="C00000"/>
                </a:solidFill>
                <a:latin typeface="+mn-lt"/>
              </a:rPr>
              <a:t>What is the Next Step?</a:t>
            </a:r>
          </a:p>
          <a:p>
            <a:pPr marL="0" marR="0" lvl="0" indent="0" algn="ctr" defTabSz="914400"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a:ea typeface="+mn-ea"/>
                <a:cs typeface="+mn-cs"/>
              </a:rPr>
              <a:t>“Career Exploration”</a:t>
            </a:r>
          </a:p>
          <a:p>
            <a:pPr algn="ctr"/>
            <a:endParaRPr lang="en-US" sz="3200" b="1" dirty="0">
              <a:solidFill>
                <a:schemeClr val="tx2"/>
              </a:solidFill>
              <a:latin typeface="+mn-lt"/>
            </a:endParaRPr>
          </a:p>
          <a:p>
            <a:pPr algn="ctr"/>
            <a:r>
              <a:rPr lang="en-US" sz="3200" b="1" dirty="0">
                <a:solidFill>
                  <a:schemeClr val="tx2"/>
                </a:solidFill>
                <a:latin typeface="+mn-lt"/>
              </a:rPr>
              <a:t>Here are some ways you can get more involved</a:t>
            </a:r>
          </a:p>
        </p:txBody>
      </p:sp>
    </p:spTree>
    <p:extLst>
      <p:ext uri="{BB962C8B-B14F-4D97-AF65-F5344CB8AC3E}">
        <p14:creationId xmlns:p14="http://schemas.microsoft.com/office/powerpoint/2010/main" val="2690026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88D0269-D92F-40CF-AC92-822313741957}"/>
              </a:ext>
            </a:extLst>
          </p:cNvPr>
          <p:cNvSpPr>
            <a:spLocks noGrp="1"/>
          </p:cNvSpPr>
          <p:nvPr>
            <p:ph type="title"/>
          </p:nvPr>
        </p:nvSpPr>
        <p:spPr/>
        <p:txBody>
          <a:bodyPr/>
          <a:lstStyle/>
          <a:p>
            <a:endParaRPr lang="en-US"/>
          </a:p>
        </p:txBody>
      </p:sp>
      <p:sp>
        <p:nvSpPr>
          <p:cNvPr id="12" name="Text Placeholder 11">
            <a:extLst>
              <a:ext uri="{FF2B5EF4-FFF2-40B4-BE49-F238E27FC236}">
                <a16:creationId xmlns:a16="http://schemas.microsoft.com/office/drawing/2014/main" id="{7F666D8B-1091-46D2-8BF2-C54E655789EC}"/>
              </a:ext>
            </a:extLst>
          </p:cNvPr>
          <p:cNvSpPr>
            <a:spLocks noGrp="1"/>
          </p:cNvSpPr>
          <p:nvPr>
            <p:ph type="body" idx="1"/>
          </p:nvPr>
        </p:nvSpPr>
        <p:spPr/>
        <p:txBody>
          <a:bodyPr/>
          <a:lstStyle/>
          <a:p>
            <a:endParaRPr lang="en-US"/>
          </a:p>
        </p:txBody>
      </p:sp>
      <p:pic>
        <p:nvPicPr>
          <p:cNvPr id="10" name="Picture Placeholder 9">
            <a:extLst>
              <a:ext uri="{FF2B5EF4-FFF2-40B4-BE49-F238E27FC236}">
                <a16:creationId xmlns:a16="http://schemas.microsoft.com/office/drawing/2014/main" id="{8525C161-3DB7-4784-A31F-0FEDE04079EB}"/>
              </a:ext>
            </a:extLst>
          </p:cNvPr>
          <p:cNvPicPr>
            <a:picLocks noGrp="1" noChangeAspect="1"/>
          </p:cNvPicPr>
          <p:nvPr>
            <p:ph sz="half" idx="2"/>
          </p:nvPr>
        </p:nvPicPr>
        <p:blipFill>
          <a:blip r:embed="rId2"/>
          <a:stretch>
            <a:fillRect/>
          </a:stretch>
        </p:blipFill>
        <p:spPr>
          <a:xfrm>
            <a:off x="286789" y="219074"/>
            <a:ext cx="5257800" cy="3124201"/>
          </a:xfrm>
          <a:prstGeom prst="rect">
            <a:avLst/>
          </a:prstGeom>
        </p:spPr>
      </p:pic>
      <p:sp>
        <p:nvSpPr>
          <p:cNvPr id="13" name="Text Placeholder 12">
            <a:extLst>
              <a:ext uri="{FF2B5EF4-FFF2-40B4-BE49-F238E27FC236}">
                <a16:creationId xmlns:a16="http://schemas.microsoft.com/office/drawing/2014/main" id="{C22F8074-20BC-4BAA-A4F4-7EBF566E4C43}"/>
              </a:ext>
            </a:extLst>
          </p:cNvPr>
          <p:cNvSpPr>
            <a:spLocks noGrp="1"/>
          </p:cNvSpPr>
          <p:nvPr>
            <p:ph type="body" sz="quarter" idx="3"/>
          </p:nvPr>
        </p:nvSpPr>
        <p:spPr/>
        <p:txBody>
          <a:bodyPr/>
          <a:lstStyle/>
          <a:p>
            <a:endParaRPr lang="en-US"/>
          </a:p>
        </p:txBody>
      </p:sp>
      <p:pic>
        <p:nvPicPr>
          <p:cNvPr id="15" name="Content Placeholder 14">
            <a:extLst>
              <a:ext uri="{FF2B5EF4-FFF2-40B4-BE49-F238E27FC236}">
                <a16:creationId xmlns:a16="http://schemas.microsoft.com/office/drawing/2014/main" id="{9B71AF44-9CD9-4E47-B12C-A81E3C6C2FA2}"/>
              </a:ext>
            </a:extLst>
          </p:cNvPr>
          <p:cNvPicPr>
            <a:picLocks noGrp="1" noChangeAspect="1"/>
          </p:cNvPicPr>
          <p:nvPr>
            <p:ph sz="quarter" idx="4"/>
          </p:nvPr>
        </p:nvPicPr>
        <p:blipFill>
          <a:blip r:embed="rId3"/>
          <a:stretch>
            <a:fillRect/>
          </a:stretch>
        </p:blipFill>
        <p:spPr>
          <a:xfrm>
            <a:off x="6278880" y="219074"/>
            <a:ext cx="5545919" cy="3124201"/>
          </a:xfrm>
          <a:prstGeom prst="rect">
            <a:avLst/>
          </a:prstGeom>
        </p:spPr>
      </p:pic>
      <p:pic>
        <p:nvPicPr>
          <p:cNvPr id="18" name="Picture 17">
            <a:extLst>
              <a:ext uri="{FF2B5EF4-FFF2-40B4-BE49-F238E27FC236}">
                <a16:creationId xmlns:a16="http://schemas.microsoft.com/office/drawing/2014/main" id="{5F3115C8-D9A8-402A-ADF6-0F703369AFE8}"/>
              </a:ext>
            </a:extLst>
          </p:cNvPr>
          <p:cNvPicPr>
            <a:picLocks noChangeAspect="1"/>
          </p:cNvPicPr>
          <p:nvPr/>
        </p:nvPicPr>
        <p:blipFill>
          <a:blip r:embed="rId4"/>
          <a:stretch>
            <a:fillRect/>
          </a:stretch>
        </p:blipFill>
        <p:spPr>
          <a:xfrm>
            <a:off x="263141" y="3781426"/>
            <a:ext cx="5281448" cy="2785469"/>
          </a:xfrm>
          <a:prstGeom prst="rect">
            <a:avLst/>
          </a:prstGeom>
        </p:spPr>
      </p:pic>
      <p:pic>
        <p:nvPicPr>
          <p:cNvPr id="19" name="Picture 18">
            <a:extLst>
              <a:ext uri="{FF2B5EF4-FFF2-40B4-BE49-F238E27FC236}">
                <a16:creationId xmlns:a16="http://schemas.microsoft.com/office/drawing/2014/main" id="{129EF437-91A3-4A2D-AE15-B21F1472906B}"/>
              </a:ext>
            </a:extLst>
          </p:cNvPr>
          <p:cNvPicPr>
            <a:picLocks noChangeAspect="1"/>
          </p:cNvPicPr>
          <p:nvPr/>
        </p:nvPicPr>
        <p:blipFill>
          <a:blip r:embed="rId5"/>
          <a:stretch>
            <a:fillRect/>
          </a:stretch>
        </p:blipFill>
        <p:spPr>
          <a:xfrm>
            <a:off x="6278881" y="3781426"/>
            <a:ext cx="5545918" cy="2857500"/>
          </a:xfrm>
          <a:prstGeom prst="rect">
            <a:avLst/>
          </a:prstGeom>
        </p:spPr>
      </p:pic>
    </p:spTree>
    <p:extLst>
      <p:ext uri="{BB962C8B-B14F-4D97-AF65-F5344CB8AC3E}">
        <p14:creationId xmlns:p14="http://schemas.microsoft.com/office/powerpoint/2010/main" val="138580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80360-70B2-4F8F-AA09-0918DCB9E770}"/>
              </a:ext>
            </a:extLst>
          </p:cNvPr>
          <p:cNvSpPr>
            <a:spLocks noGrp="1"/>
          </p:cNvSpPr>
          <p:nvPr>
            <p:ph type="ctrTitle"/>
          </p:nvPr>
        </p:nvSpPr>
        <p:spPr>
          <a:xfrm>
            <a:off x="152400" y="304800"/>
            <a:ext cx="11506200" cy="3048000"/>
          </a:xfrm>
        </p:spPr>
        <p:txBody>
          <a:bodyPr>
            <a:normAutofit/>
          </a:bodyPr>
          <a:lstStyle/>
          <a:p>
            <a:pPr marL="0" marR="0" lvl="0" indent="0" algn="ctr" defTabSz="914400" rtl="0" eaLnBrk="1" fontAlgn="auto" latinLnBrk="0" hangingPunct="1">
              <a:lnSpc>
                <a:spcPct val="90000"/>
              </a:lnSpc>
              <a:spcBef>
                <a:spcPts val="1200"/>
              </a:spcBef>
              <a:spcAft>
                <a:spcPts val="0"/>
              </a:spcAft>
              <a:tabLst/>
              <a:defRPr/>
            </a:pPr>
            <a:r>
              <a:rPr kumimoji="0" lang="en-US" sz="3200" b="1" i="0" u="none" strike="noStrike" kern="1200" cap="none" spc="0" normalizeH="0" baseline="0" noProof="0" dirty="0">
                <a:ln>
                  <a:noFill/>
                </a:ln>
                <a:solidFill>
                  <a:srgbClr val="C00000"/>
                </a:solidFill>
                <a:effectLst/>
                <a:uLnTx/>
                <a:uFillTx/>
                <a:latin typeface="Arial" panose="020B0604020202020204"/>
                <a:ea typeface="+mn-ea"/>
                <a:cs typeface="+mn-cs"/>
              </a:rPr>
              <a:t>Are you on the right Pathway?</a:t>
            </a:r>
            <a:br>
              <a:rPr kumimoji="0" lang="en-US" sz="3200" b="1" i="0" u="none" strike="noStrike" kern="1200" cap="none" spc="0" normalizeH="0" baseline="0" noProof="0" dirty="0">
                <a:ln>
                  <a:noFill/>
                </a:ln>
                <a:solidFill>
                  <a:srgbClr val="C00000"/>
                </a:solidFill>
                <a:effectLst/>
                <a:uLnTx/>
                <a:uFillTx/>
                <a:latin typeface="Arial" panose="020B0604020202020204"/>
                <a:ea typeface="+mn-ea"/>
                <a:cs typeface="+mn-cs"/>
              </a:rPr>
            </a:br>
            <a:br>
              <a:rPr kumimoji="0" lang="en-US" sz="3200" b="1" i="0" u="none" strike="noStrike" kern="1200" cap="none" spc="0" normalizeH="0" baseline="0" noProof="0" dirty="0">
                <a:ln>
                  <a:noFill/>
                </a:ln>
                <a:solidFill>
                  <a:srgbClr val="C00000"/>
                </a:solidFill>
                <a:effectLst/>
                <a:uLnTx/>
                <a:uFillTx/>
                <a:latin typeface="Arial" panose="020B0604020202020204"/>
                <a:ea typeface="+mn-ea"/>
                <a:cs typeface="+mn-cs"/>
              </a:rPr>
            </a:br>
            <a:r>
              <a:rPr kumimoji="0" lang="en-US" sz="3200" b="1" i="0" u="none" strike="noStrike" kern="1200" cap="none" spc="0" normalizeH="0" baseline="0" noProof="0" dirty="0">
                <a:ln>
                  <a:noFill/>
                </a:ln>
                <a:solidFill>
                  <a:srgbClr val="000000"/>
                </a:solidFill>
                <a:effectLst/>
                <a:uLnTx/>
                <a:uFillTx/>
                <a:latin typeface="Arial" panose="020B0604020202020204"/>
                <a:ea typeface="+mn-ea"/>
                <a:cs typeface="+mn-cs"/>
              </a:rPr>
              <a:t>Let’s look at </a:t>
            </a:r>
            <a:br>
              <a:rPr kumimoji="0" lang="en-US" sz="3200" b="1"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US" sz="3200" b="1" i="0" u="none" strike="noStrike" kern="1200" cap="none" spc="0" normalizeH="0" baseline="0" noProof="0" dirty="0">
                <a:ln>
                  <a:noFill/>
                </a:ln>
                <a:solidFill>
                  <a:srgbClr val="000000"/>
                </a:solidFill>
                <a:effectLst/>
                <a:uLnTx/>
                <a:uFillTx/>
                <a:latin typeface="Arial" panose="020B0604020202020204"/>
                <a:ea typeface="+mn-ea"/>
                <a:cs typeface="+mn-cs"/>
              </a:rPr>
              <a:t>ECE / CD / EDU Education and Degree Pathways</a:t>
            </a:r>
            <a:br>
              <a:rPr kumimoji="0" lang="en-US" sz="3200" b="1" i="0" u="none" strike="noStrike" kern="1200" cap="none" spc="0" normalizeH="0" baseline="0" noProof="0" dirty="0">
                <a:ln>
                  <a:noFill/>
                </a:ln>
                <a:solidFill>
                  <a:srgbClr val="000000"/>
                </a:solidFill>
                <a:effectLst/>
                <a:uLnTx/>
                <a:uFillTx/>
                <a:latin typeface="Arial" panose="020B0604020202020204"/>
                <a:ea typeface="+mn-ea"/>
                <a:cs typeface="+mn-cs"/>
              </a:rPr>
            </a:br>
            <a:endParaRPr lang="en-US" dirty="0"/>
          </a:p>
        </p:txBody>
      </p:sp>
      <p:sp>
        <p:nvSpPr>
          <p:cNvPr id="3" name="Subtitle 2">
            <a:extLst>
              <a:ext uri="{FF2B5EF4-FFF2-40B4-BE49-F238E27FC236}">
                <a16:creationId xmlns:a16="http://schemas.microsoft.com/office/drawing/2014/main" id="{C0768DAE-4AA4-453F-8AED-FCC4E55F4F06}"/>
              </a:ext>
            </a:extLst>
          </p:cNvPr>
          <p:cNvSpPr>
            <a:spLocks noGrp="1"/>
          </p:cNvSpPr>
          <p:nvPr>
            <p:ph type="subTitle" idx="1"/>
          </p:nvPr>
        </p:nvSpPr>
        <p:spPr>
          <a:xfrm>
            <a:off x="838200" y="6553200"/>
            <a:ext cx="7086600" cy="228600"/>
          </a:xfrm>
        </p:spPr>
        <p:txBody>
          <a:bodyPr>
            <a:normAutofit fontScale="47500" lnSpcReduction="20000"/>
          </a:bodyPr>
          <a:lstStyle/>
          <a:p>
            <a:endParaRPr lang="en-US" dirty="0"/>
          </a:p>
        </p:txBody>
      </p:sp>
    </p:spTree>
    <p:extLst>
      <p:ext uri="{BB962C8B-B14F-4D97-AF65-F5344CB8AC3E}">
        <p14:creationId xmlns:p14="http://schemas.microsoft.com/office/powerpoint/2010/main" val="126766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7200"/>
            <a:ext cx="10820400" cy="8305800"/>
          </a:xfrm>
        </p:spPr>
        <p:txBody>
          <a:bodyPr>
            <a:normAutofit fontScale="90000"/>
          </a:bodyPr>
          <a:lstStyle/>
          <a:p>
            <a:pPr algn="ctr"/>
            <a:r>
              <a:rPr lang="en-US" sz="4000" b="1" dirty="0">
                <a:solidFill>
                  <a:schemeClr val="tx2"/>
                </a:solidFill>
                <a:latin typeface="+mn-lt"/>
              </a:rPr>
              <a:t>ECE and Child Development Degree Pathways</a:t>
            </a:r>
            <a:br>
              <a:rPr lang="en-US" b="1" dirty="0"/>
            </a:br>
            <a:br>
              <a:rPr lang="en-US" b="1" dirty="0"/>
            </a:br>
            <a:r>
              <a:rPr lang="en-US" sz="3100" b="1" dirty="0">
                <a:solidFill>
                  <a:schemeClr val="tx2"/>
                </a:solidFill>
                <a:latin typeface="+mn-lt"/>
              </a:rPr>
              <a:t>Certificates of Achievement </a:t>
            </a:r>
            <a:br>
              <a:rPr lang="en-US" sz="3100" b="1" dirty="0">
                <a:solidFill>
                  <a:schemeClr val="tx2"/>
                </a:solidFill>
                <a:latin typeface="+mn-lt"/>
              </a:rPr>
            </a:br>
            <a:br>
              <a:rPr lang="en-US" sz="3100" dirty="0">
                <a:solidFill>
                  <a:schemeClr val="tx2"/>
                </a:solidFill>
                <a:latin typeface="+mn-lt"/>
              </a:rPr>
            </a:br>
            <a:r>
              <a:rPr lang="en-US" sz="3100" b="1" dirty="0">
                <a:solidFill>
                  <a:schemeClr val="tx2"/>
                </a:solidFill>
                <a:latin typeface="+mn-lt"/>
              </a:rPr>
              <a:t>Associate Degree (AA / AS) </a:t>
            </a:r>
            <a:br>
              <a:rPr lang="en-US" sz="3100" b="1" dirty="0">
                <a:solidFill>
                  <a:schemeClr val="tx2"/>
                </a:solidFill>
                <a:latin typeface="+mn-lt"/>
              </a:rPr>
            </a:br>
            <a:br>
              <a:rPr lang="en-US" sz="3100" b="1" dirty="0">
                <a:solidFill>
                  <a:schemeClr val="tx2"/>
                </a:solidFill>
                <a:latin typeface="+mn-lt"/>
              </a:rPr>
            </a:br>
            <a:r>
              <a:rPr lang="en-US" sz="3100" b="1" dirty="0">
                <a:solidFill>
                  <a:schemeClr val="tx2"/>
                </a:solidFill>
                <a:latin typeface="+mn-lt"/>
              </a:rPr>
              <a:t>Bachelor's Degree (BA / BS)</a:t>
            </a:r>
            <a:br>
              <a:rPr lang="en-US" sz="3100" b="1" dirty="0">
                <a:solidFill>
                  <a:schemeClr val="tx2"/>
                </a:solidFill>
                <a:latin typeface="+mn-lt"/>
              </a:rPr>
            </a:br>
            <a:br>
              <a:rPr lang="en-US" sz="3100" b="1" dirty="0">
                <a:solidFill>
                  <a:schemeClr val="tx2"/>
                </a:solidFill>
                <a:latin typeface="+mn-lt"/>
              </a:rPr>
            </a:br>
            <a:r>
              <a:rPr lang="en-US" sz="3100" b="1" dirty="0">
                <a:solidFill>
                  <a:schemeClr val="tx2"/>
                </a:solidFill>
                <a:latin typeface="+mn-lt"/>
              </a:rPr>
              <a:t>Master's Degree (MA / MS / </a:t>
            </a:r>
            <a:r>
              <a:rPr lang="en-US" sz="3100" b="1" dirty="0" err="1">
                <a:solidFill>
                  <a:schemeClr val="tx2"/>
                </a:solidFill>
                <a:latin typeface="+mn-lt"/>
              </a:rPr>
              <a:t>M.Ed</a:t>
            </a:r>
            <a:r>
              <a:rPr lang="en-US" sz="3100" b="1" dirty="0">
                <a:solidFill>
                  <a:schemeClr val="tx2"/>
                </a:solidFill>
                <a:latin typeface="+mn-lt"/>
              </a:rPr>
              <a:t>)</a:t>
            </a:r>
            <a:br>
              <a:rPr lang="en-US" sz="3100" b="1" dirty="0">
                <a:solidFill>
                  <a:schemeClr val="tx2"/>
                </a:solidFill>
                <a:latin typeface="+mn-lt"/>
              </a:rPr>
            </a:br>
            <a:br>
              <a:rPr lang="en-US" sz="3100" b="1" dirty="0">
                <a:solidFill>
                  <a:schemeClr val="tx2"/>
                </a:solidFill>
                <a:latin typeface="+mn-lt"/>
              </a:rPr>
            </a:br>
            <a:r>
              <a:rPr lang="en-US" sz="3100" b="1" dirty="0">
                <a:solidFill>
                  <a:schemeClr val="tx2"/>
                </a:solidFill>
                <a:latin typeface="+mn-lt"/>
              </a:rPr>
              <a:t> Doctor of Education in Organizational Leadership (</a:t>
            </a:r>
            <a:r>
              <a:rPr lang="en-US" sz="3100" b="1" dirty="0" err="1">
                <a:solidFill>
                  <a:schemeClr val="tx2"/>
                </a:solidFill>
                <a:latin typeface="+mn-lt"/>
              </a:rPr>
              <a:t>Ed.D</a:t>
            </a:r>
            <a:r>
              <a:rPr lang="en-US" sz="3100" b="1" dirty="0">
                <a:solidFill>
                  <a:schemeClr val="tx2"/>
                </a:solidFill>
                <a:latin typeface="+mn-lt"/>
              </a:rPr>
              <a:t>)</a:t>
            </a:r>
            <a:br>
              <a:rPr lang="en-US" sz="3100" b="1" dirty="0">
                <a:solidFill>
                  <a:schemeClr val="tx2"/>
                </a:solidFill>
                <a:latin typeface="+mn-lt"/>
              </a:rPr>
            </a:br>
            <a:br>
              <a:rPr lang="en-US" sz="3100" b="1" dirty="0">
                <a:solidFill>
                  <a:schemeClr val="tx2"/>
                </a:solidFill>
                <a:latin typeface="+mn-lt"/>
              </a:rPr>
            </a:br>
            <a:r>
              <a:rPr lang="en-US" sz="3100" b="1" dirty="0">
                <a:solidFill>
                  <a:schemeClr val="tx2"/>
                </a:solidFill>
                <a:latin typeface="+mn-lt"/>
              </a:rPr>
              <a:t>Doctorate Degree (</a:t>
            </a:r>
            <a:r>
              <a:rPr lang="en-US" sz="3100" b="1" dirty="0" err="1">
                <a:solidFill>
                  <a:schemeClr val="tx2"/>
                </a:solidFill>
                <a:latin typeface="+mn-lt"/>
              </a:rPr>
              <a:t>Ph.D</a:t>
            </a:r>
            <a:r>
              <a:rPr lang="en-US" sz="3100" b="1" dirty="0">
                <a:solidFill>
                  <a:schemeClr val="tx2"/>
                </a:solidFill>
                <a:latin typeface="+mn-lt"/>
              </a:rPr>
              <a:t>)</a:t>
            </a:r>
            <a:br>
              <a:rPr lang="en-US" sz="3100" b="1" dirty="0">
                <a:solidFill>
                  <a:schemeClr val="tx2"/>
                </a:solidFill>
                <a:latin typeface="+mn-lt"/>
              </a:rPr>
            </a:br>
            <a:br>
              <a:rPr lang="en-US" sz="3100" b="1" dirty="0">
                <a:solidFill>
                  <a:schemeClr val="tx2"/>
                </a:solidFill>
                <a:latin typeface="+mn-lt"/>
              </a:rPr>
            </a:br>
            <a:br>
              <a:rPr lang="en-US" b="1" dirty="0"/>
            </a:br>
            <a:br>
              <a:rPr lang="en-US" b="1" dirty="0"/>
            </a:br>
            <a:br>
              <a:rPr lang="en-US" b="1" dirty="0"/>
            </a:br>
            <a:endParaRPr lang="en-US" dirty="0"/>
          </a:p>
        </p:txBody>
      </p:sp>
    </p:spTree>
    <p:extLst>
      <p:ext uri="{BB962C8B-B14F-4D97-AF65-F5344CB8AC3E}">
        <p14:creationId xmlns:p14="http://schemas.microsoft.com/office/powerpoint/2010/main" val="296154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65126"/>
            <a:ext cx="11430000" cy="4968874"/>
          </a:xfrm>
        </p:spPr>
        <p:txBody>
          <a:bodyPr>
            <a:normAutofit/>
          </a:bodyPr>
          <a:lstStyle/>
          <a:p>
            <a:pPr algn="ctr"/>
            <a:r>
              <a:rPr lang="en-US" sz="3600" dirty="0">
                <a:latin typeface="+mn-lt"/>
              </a:rPr>
              <a:t>     Who wants to be a FUTURE EDUCATOR?</a:t>
            </a:r>
          </a:p>
        </p:txBody>
      </p:sp>
      <p:pic>
        <p:nvPicPr>
          <p:cNvPr id="3" name="Picture 2"/>
          <p:cNvPicPr>
            <a:picLocks noChangeAspect="1"/>
          </p:cNvPicPr>
          <p:nvPr/>
        </p:nvPicPr>
        <p:blipFill>
          <a:blip r:embed="rId2"/>
          <a:stretch>
            <a:fillRect/>
          </a:stretch>
        </p:blipFill>
        <p:spPr>
          <a:xfrm>
            <a:off x="6324600" y="365126"/>
            <a:ext cx="5410200" cy="4054474"/>
          </a:xfrm>
          <a:prstGeom prst="rect">
            <a:avLst/>
          </a:prstGeom>
        </p:spPr>
      </p:pic>
      <p:pic>
        <p:nvPicPr>
          <p:cNvPr id="4" name="Picture 3">
            <a:extLst>
              <a:ext uri="{FF2B5EF4-FFF2-40B4-BE49-F238E27FC236}">
                <a16:creationId xmlns:a16="http://schemas.microsoft.com/office/drawing/2014/main" id="{E348413E-76E1-4A40-A8AE-B583D512DCF0}"/>
              </a:ext>
            </a:extLst>
          </p:cNvPr>
          <p:cNvPicPr>
            <a:picLocks noChangeAspect="1"/>
          </p:cNvPicPr>
          <p:nvPr/>
        </p:nvPicPr>
        <p:blipFill>
          <a:blip r:embed="rId3"/>
          <a:stretch>
            <a:fillRect/>
          </a:stretch>
        </p:blipFill>
        <p:spPr>
          <a:xfrm>
            <a:off x="457201" y="365126"/>
            <a:ext cx="5638799" cy="4054474"/>
          </a:xfrm>
          <a:prstGeom prst="rect">
            <a:avLst/>
          </a:prstGeom>
        </p:spPr>
      </p:pic>
    </p:spTree>
    <p:extLst>
      <p:ext uri="{BB962C8B-B14F-4D97-AF65-F5344CB8AC3E}">
        <p14:creationId xmlns:p14="http://schemas.microsoft.com/office/powerpoint/2010/main" val="794095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D98FE-9B67-417A-94E8-CF9660E8015F}"/>
              </a:ext>
            </a:extLst>
          </p:cNvPr>
          <p:cNvSpPr>
            <a:spLocks noGrp="1"/>
          </p:cNvSpPr>
          <p:nvPr>
            <p:ph type="title"/>
          </p:nvPr>
        </p:nvSpPr>
        <p:spPr>
          <a:xfrm>
            <a:off x="838200" y="365126"/>
            <a:ext cx="9829800" cy="1311274"/>
          </a:xfrm>
        </p:spPr>
        <p:txBody>
          <a:bodyPr>
            <a:normAutofit/>
          </a:bodyPr>
          <a:lstStyle/>
          <a:p>
            <a:pPr algn="ctr"/>
            <a:r>
              <a:rPr kumimoji="0" lang="en-US" sz="6000" b="1" i="0" u="none" strike="noStrike" kern="1200" cap="none" spc="0" normalizeH="0" baseline="0" noProof="0" dirty="0">
                <a:ln>
                  <a:noFill/>
                </a:ln>
                <a:solidFill>
                  <a:srgbClr val="000000"/>
                </a:solidFill>
                <a:effectLst/>
                <a:uLnTx/>
                <a:uFillTx/>
                <a:latin typeface="Arial" panose="020B0604020202020204"/>
                <a:ea typeface="+mj-ea"/>
                <a:cs typeface="+mj-cs"/>
              </a:rPr>
              <a:t>Who will YOU inspire?</a:t>
            </a:r>
            <a:endParaRPr lang="en-US" sz="6000" dirty="0"/>
          </a:p>
        </p:txBody>
      </p:sp>
      <p:pic>
        <p:nvPicPr>
          <p:cNvPr id="3" name="Online Media 2" title="21st Century Teachers">
            <a:hlinkClick r:id="" action="ppaction://media"/>
            <a:extLst>
              <a:ext uri="{FF2B5EF4-FFF2-40B4-BE49-F238E27FC236}">
                <a16:creationId xmlns:a16="http://schemas.microsoft.com/office/drawing/2014/main" id="{714102FA-8A16-4DC0-AAD2-80E27C7A2051}"/>
              </a:ext>
            </a:extLst>
          </p:cNvPr>
          <p:cNvPicPr>
            <a:picLocks noRot="1" noChangeAspect="1"/>
          </p:cNvPicPr>
          <p:nvPr>
            <a:videoFile r:link="rId1"/>
          </p:nvPr>
        </p:nvPicPr>
        <p:blipFill>
          <a:blip r:embed="rId3"/>
          <a:stretch>
            <a:fillRect/>
          </a:stretch>
        </p:blipFill>
        <p:spPr>
          <a:xfrm>
            <a:off x="3048000" y="2438400"/>
            <a:ext cx="5308600" cy="3981450"/>
          </a:xfrm>
          <a:prstGeom prst="rect">
            <a:avLst/>
          </a:prstGeom>
        </p:spPr>
      </p:pic>
    </p:spTree>
    <p:extLst>
      <p:ext uri="{BB962C8B-B14F-4D97-AF65-F5344CB8AC3E}">
        <p14:creationId xmlns:p14="http://schemas.microsoft.com/office/powerpoint/2010/main" val="48484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09FF9DC-06F6-45B1-A537-F50BF16F1E83}"/>
              </a:ext>
            </a:extLst>
          </p:cNvPr>
          <p:cNvSpPr>
            <a:spLocks noGrp="1"/>
          </p:cNvSpPr>
          <p:nvPr>
            <p:ph type="title"/>
          </p:nvPr>
        </p:nvSpPr>
        <p:spPr>
          <a:xfrm>
            <a:off x="838200" y="-45719"/>
            <a:ext cx="9829800" cy="45719"/>
          </a:xfrm>
        </p:spPr>
        <p:txBody>
          <a:bodyPr>
            <a:normAutofit fontScale="90000"/>
          </a:bodyPr>
          <a:lstStyle/>
          <a:p>
            <a:endParaRPr lang="en-US" dirty="0"/>
          </a:p>
        </p:txBody>
      </p:sp>
      <p:pic>
        <p:nvPicPr>
          <p:cNvPr id="3" name="Online Media 2" title="Denzel Washington's Life Advice Will Leave You Speechless (MUST WATCH)">
            <a:hlinkClick r:id="" action="ppaction://media"/>
            <a:extLst>
              <a:ext uri="{FF2B5EF4-FFF2-40B4-BE49-F238E27FC236}">
                <a16:creationId xmlns:a16="http://schemas.microsoft.com/office/drawing/2014/main" id="{52F79230-42C9-48D4-A2C9-74ED2EF2C36D}"/>
              </a:ext>
            </a:extLst>
          </p:cNvPr>
          <p:cNvPicPr>
            <a:picLocks noRot="1" noChangeAspect="1"/>
          </p:cNvPicPr>
          <p:nvPr>
            <a:videoFile r:link="rId1"/>
          </p:nvPr>
        </p:nvPicPr>
        <p:blipFill>
          <a:blip r:embed="rId3"/>
          <a:stretch>
            <a:fillRect/>
          </a:stretch>
        </p:blipFill>
        <p:spPr>
          <a:xfrm>
            <a:off x="5257800" y="838200"/>
            <a:ext cx="6553200" cy="3962400"/>
          </a:xfrm>
          <a:prstGeom prst="rect">
            <a:avLst/>
          </a:prstGeom>
          <a:noFill/>
        </p:spPr>
      </p:pic>
      <p:sp>
        <p:nvSpPr>
          <p:cNvPr id="10" name="Text Placeholder 3">
            <a:extLst>
              <a:ext uri="{FF2B5EF4-FFF2-40B4-BE49-F238E27FC236}">
                <a16:creationId xmlns:a16="http://schemas.microsoft.com/office/drawing/2014/main" id="{D84D6F42-AE43-4D5C-91F4-BDE57A321E18}"/>
              </a:ext>
            </a:extLst>
          </p:cNvPr>
          <p:cNvSpPr>
            <a:spLocks noGrp="1"/>
          </p:cNvSpPr>
          <p:nvPr>
            <p:ph type="body" sz="half" idx="2"/>
          </p:nvPr>
        </p:nvSpPr>
        <p:spPr>
          <a:xfrm>
            <a:off x="990600" y="838200"/>
            <a:ext cx="4038599" cy="5029200"/>
          </a:xfrm>
        </p:spPr>
        <p:txBody>
          <a:bodyPr>
            <a:normAutofit/>
          </a:bodyPr>
          <a:lstStyle/>
          <a:p>
            <a:r>
              <a:rPr lang="en-US" dirty="0"/>
              <a:t>Denzel Washington shares his greatest wisdoms, telling us his life story, and journey to becoming the man he is today. </a:t>
            </a:r>
          </a:p>
          <a:p>
            <a:endParaRPr lang="en-US" dirty="0"/>
          </a:p>
          <a:p>
            <a:r>
              <a:rPr lang="en-US" dirty="0"/>
              <a:t>“Dreams without goals, are just dreams.”</a:t>
            </a:r>
          </a:p>
          <a:p>
            <a:endParaRPr lang="en-US" dirty="0"/>
          </a:p>
          <a:p>
            <a:r>
              <a:rPr lang="en-US" dirty="0"/>
              <a:t>“We don’t plan to fail; we simply fail to plan”</a:t>
            </a:r>
          </a:p>
          <a:p>
            <a:endParaRPr lang="en-US" dirty="0"/>
          </a:p>
          <a:p>
            <a:r>
              <a:rPr lang="en-US" dirty="0"/>
              <a:t>To achieve your goals, you need discipline and consistency”</a:t>
            </a:r>
          </a:p>
        </p:txBody>
      </p:sp>
    </p:spTree>
    <p:extLst>
      <p:ext uri="{BB962C8B-B14F-4D97-AF65-F5344CB8AC3E}">
        <p14:creationId xmlns:p14="http://schemas.microsoft.com/office/powerpoint/2010/main" val="1754213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1066800"/>
            <a:ext cx="8991600" cy="5591211"/>
          </a:xfrm>
          <a:prstGeom prst="rect">
            <a:avLst/>
          </a:prstGeom>
        </p:spPr>
        <p:txBody>
          <a:bodyPr wrap="square">
            <a:spAutoFit/>
          </a:bodyPr>
          <a:lstStyle/>
          <a:p>
            <a:pPr algn="ctr">
              <a:lnSpc>
                <a:spcPct val="107000"/>
              </a:lnSpc>
              <a:spcBef>
                <a:spcPts val="1500"/>
              </a:spcBef>
              <a:spcAft>
                <a:spcPts val="1125"/>
              </a:spcAft>
            </a:pPr>
            <a:r>
              <a:rPr lang="en-US" sz="3200" b="1" dirty="0">
                <a:solidFill>
                  <a:schemeClr val="tx2"/>
                </a:solidFill>
                <a:ea typeface="Times New Roman" panose="02020603050405020304" pitchFamily="18" charset="0"/>
                <a:cs typeface="Times New Roman" panose="02020603050405020304" pitchFamily="18" charset="0"/>
              </a:rPr>
              <a:t>What is Early Care and Education?</a:t>
            </a:r>
            <a:endParaRPr lang="en-US" sz="3200" b="1" dirty="0">
              <a:solidFill>
                <a:schemeClr val="tx2"/>
              </a:solidFill>
              <a:ea typeface="Calibri" panose="020F0502020204030204" pitchFamily="34" charset="0"/>
              <a:cs typeface="Times New Roman" panose="02020603050405020304" pitchFamily="18" charset="0"/>
            </a:endParaRPr>
          </a:p>
          <a:p>
            <a:pPr algn="just">
              <a:lnSpc>
                <a:spcPct val="150000"/>
              </a:lnSpc>
            </a:pPr>
            <a:r>
              <a:rPr lang="en-US" sz="2400" dirty="0">
                <a:solidFill>
                  <a:srgbClr val="333333"/>
                </a:solidFill>
                <a:latin typeface="Tahoma" panose="020B0604030504040204" pitchFamily="34" charset="0"/>
                <a:ea typeface="Times New Roman" panose="02020603050405020304" pitchFamily="18" charset="0"/>
                <a:cs typeface="Times New Roman" panose="02020603050405020304" pitchFamily="18" charset="0"/>
              </a:rPr>
              <a:t>According to Gordon and Browne (2016), Early Care and Education is defined as “The field of education that deals mainly with the learning experiences and social interactions of young children 0-8 years of age” (p. 504).</a:t>
            </a:r>
          </a:p>
          <a:p>
            <a:pPr algn="just">
              <a:lnSpc>
                <a:spcPct val="150000"/>
              </a:lnSpc>
            </a:pPr>
            <a:endParaRPr lang="en-US" sz="800" dirty="0">
              <a:solidFill>
                <a:srgbClr val="333333"/>
              </a:solidFill>
              <a:latin typeface="Tahoma" panose="020B0604030504040204" pitchFamily="34" charset="0"/>
              <a:ea typeface="Times New Roman" panose="02020603050405020304" pitchFamily="18" charset="0"/>
              <a:cs typeface="Times New Roman" panose="02020603050405020304" pitchFamily="18" charset="0"/>
            </a:endParaRPr>
          </a:p>
          <a:p>
            <a:pPr algn="just">
              <a:lnSpc>
                <a:spcPct val="150000"/>
              </a:lnSpc>
            </a:pPr>
            <a:r>
              <a:rPr lang="en-US" sz="2400" dirty="0">
                <a:solidFill>
                  <a:srgbClr val="333333"/>
                </a:solidFill>
                <a:latin typeface="Tahoma" panose="020B0604030504040204" pitchFamily="34" charset="0"/>
                <a:ea typeface="Times New Roman" panose="02020603050405020304" pitchFamily="18" charset="0"/>
                <a:cs typeface="Times New Roman" panose="02020603050405020304" pitchFamily="18" charset="0"/>
              </a:rPr>
              <a:t>In today’s workshop we will talk about the possible career opportunities for those who are on studying ECE / CD / EDU</a:t>
            </a:r>
          </a:p>
          <a:p>
            <a:pPr algn="ctr">
              <a:lnSpc>
                <a:spcPct val="150000"/>
              </a:lnSpc>
            </a:pPr>
            <a:r>
              <a:rPr lang="en-US" sz="4000" dirty="0">
                <a:solidFill>
                  <a:srgbClr val="333333"/>
                </a:solidFill>
                <a:highlight>
                  <a:srgbClr val="FFFF00"/>
                </a:highlight>
                <a:latin typeface="Tahoma" panose="020B060403050404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en-US" sz="4000" dirty="0">
                <a:solidFill>
                  <a:srgbClr val="333333"/>
                </a:solidFill>
                <a:highlight>
                  <a:srgbClr val="FFFF00"/>
                </a:highlight>
                <a:latin typeface="Tahoma" panose="020B0604030504040204" pitchFamily="34" charset="0"/>
                <a:ea typeface="Times New Roman" panose="02020603050405020304" pitchFamily="18" charset="0"/>
                <a:cs typeface="Times New Roman" panose="02020603050405020304" pitchFamily="18" charset="0"/>
              </a:rPr>
              <a:t> </a:t>
            </a:r>
          </a:p>
          <a:p>
            <a:pPr algn="just">
              <a:lnSpc>
                <a:spcPct val="150000"/>
              </a:lnSpc>
            </a:pPr>
            <a:r>
              <a:rPr lang="en-US" sz="2000" dirty="0">
                <a:solidFill>
                  <a:srgbClr val="333333"/>
                </a:solidFill>
                <a:latin typeface="Tahoma" panose="020B0604030504040204" pitchFamily="34" charset="0"/>
                <a:ea typeface="Times New Roman" panose="02020603050405020304" pitchFamily="18" charset="0"/>
                <a:cs typeface="Times New Roman" panose="02020603050405020304" pitchFamily="18" charset="0"/>
              </a:rPr>
              <a:t>   </a:t>
            </a:r>
            <a:endParaRPr lang="en-US" dirty="0">
              <a:solidFill>
                <a:srgbClr val="333333"/>
              </a:solidFill>
              <a:latin typeface="Tahom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501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4855"/>
            <a:ext cx="9829800" cy="4171617"/>
          </a:xfrm>
        </p:spPr>
        <p:txBody>
          <a:bodyPr>
            <a:normAutofit fontScale="90000"/>
          </a:bodyPr>
          <a:lstStyle/>
          <a:p>
            <a:pPr algn="ct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endParaRPr lang="en-US" b="1" dirty="0">
              <a:solidFill>
                <a:schemeClr val="tx2"/>
              </a:solidFill>
              <a:latin typeface="+mn-lt"/>
            </a:endParaRPr>
          </a:p>
        </p:txBody>
      </p:sp>
      <p:sp>
        <p:nvSpPr>
          <p:cNvPr id="3" name="Rectangle 2"/>
          <p:cNvSpPr/>
          <p:nvPr/>
        </p:nvSpPr>
        <p:spPr>
          <a:xfrm>
            <a:off x="3525392" y="3244334"/>
            <a:ext cx="5290936" cy="3139321"/>
          </a:xfrm>
          <a:prstGeom prst="rect">
            <a:avLst/>
          </a:prstGeom>
        </p:spPr>
        <p:txBody>
          <a:bodyPr wrap="none">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hlinkClick r:id="rId2"/>
            </a:endParaRPr>
          </a:p>
          <a:p>
            <a:r>
              <a:rPr lang="en-US" dirty="0">
                <a:hlinkClick r:id="rId2"/>
              </a:rPr>
              <a:t>  https://www.youtube.com/watch?v=Vil02nLfWM8</a:t>
            </a:r>
            <a:endParaRPr lang="en-US" dirty="0"/>
          </a:p>
          <a:p>
            <a:endParaRPr lang="en-US" dirty="0"/>
          </a:p>
        </p:txBody>
      </p:sp>
      <p:pic>
        <p:nvPicPr>
          <p:cNvPr id="2050" name="Picture 2" descr="Endless Pinabilities!: Classroom Decor">
            <a:extLst>
              <a:ext uri="{FF2B5EF4-FFF2-40B4-BE49-F238E27FC236}">
                <a16:creationId xmlns:a16="http://schemas.microsoft.com/office/drawing/2014/main" id="{70F49765-CD00-4502-B49A-FE389BAF61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6735" y="411152"/>
            <a:ext cx="57912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57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98FD8-A622-46B0-A6FF-DAE586EE5514}"/>
              </a:ext>
            </a:extLst>
          </p:cNvPr>
          <p:cNvSpPr>
            <a:spLocks noGrp="1"/>
          </p:cNvSpPr>
          <p:nvPr>
            <p:ph type="title"/>
          </p:nvPr>
        </p:nvSpPr>
        <p:spPr>
          <a:xfrm>
            <a:off x="838200" y="685800"/>
            <a:ext cx="9829800" cy="5715000"/>
          </a:xfrm>
        </p:spPr>
        <p:txBody>
          <a:bodyPr>
            <a:normAutofit fontScale="90000"/>
          </a:bodyPr>
          <a:lstStyle/>
          <a:p>
            <a:pPr algn="ctr"/>
            <a:r>
              <a:rPr lang="en-US" sz="6000" b="1" dirty="0">
                <a:latin typeface="+mn-lt"/>
              </a:rPr>
              <a:t>Extra Resources to </a:t>
            </a:r>
            <a:br>
              <a:rPr lang="en-US" sz="6000" b="1" dirty="0">
                <a:latin typeface="+mn-lt"/>
              </a:rPr>
            </a:br>
            <a:r>
              <a:rPr lang="en-US" sz="6000" b="1" dirty="0">
                <a:latin typeface="+mn-lt"/>
              </a:rPr>
              <a:t>MOTIVATE YOU</a:t>
            </a:r>
            <a:br>
              <a:rPr lang="en-US" sz="6000" b="1" dirty="0">
                <a:latin typeface="+mn-lt"/>
              </a:rPr>
            </a:br>
            <a:r>
              <a:rPr lang="en-US" sz="6000" b="1" dirty="0">
                <a:latin typeface="+mn-lt"/>
              </a:rPr>
              <a:t>and to </a:t>
            </a:r>
            <a:br>
              <a:rPr lang="en-US" sz="6000" b="1" dirty="0">
                <a:latin typeface="+mn-lt"/>
              </a:rPr>
            </a:br>
            <a:r>
              <a:rPr lang="en-US" sz="6000" b="1" dirty="0">
                <a:latin typeface="+mn-lt"/>
              </a:rPr>
              <a:t>Keep you on Your Pathway</a:t>
            </a:r>
            <a:br>
              <a:rPr lang="en-US" b="1" dirty="0">
                <a:latin typeface="+mn-lt"/>
              </a:rPr>
            </a:br>
            <a:br>
              <a:rPr lang="en-US" b="1" dirty="0">
                <a:latin typeface="+mn-lt"/>
              </a:rPr>
            </a:br>
            <a:br>
              <a:rPr lang="en-US" b="1" dirty="0">
                <a:latin typeface="+mn-lt"/>
              </a:rPr>
            </a:br>
            <a:br>
              <a:rPr lang="en-US" b="1" dirty="0">
                <a:latin typeface="+mn-lt"/>
              </a:rPr>
            </a:br>
            <a:endParaRPr lang="en-US" b="1" dirty="0">
              <a:latin typeface="+mn-lt"/>
            </a:endParaRPr>
          </a:p>
        </p:txBody>
      </p:sp>
    </p:spTree>
    <p:extLst>
      <p:ext uri="{BB962C8B-B14F-4D97-AF65-F5344CB8AC3E}">
        <p14:creationId xmlns:p14="http://schemas.microsoft.com/office/powerpoint/2010/main" val="1823027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6B92C-DCDD-434A-B58F-8762778C9E5E}"/>
              </a:ext>
            </a:extLst>
          </p:cNvPr>
          <p:cNvSpPr>
            <a:spLocks noGrp="1"/>
          </p:cNvSpPr>
          <p:nvPr>
            <p:ph type="title"/>
          </p:nvPr>
        </p:nvSpPr>
        <p:spPr>
          <a:xfrm>
            <a:off x="914400" y="365126"/>
            <a:ext cx="10744200" cy="1082674"/>
          </a:xfrm>
        </p:spPr>
        <p:txBody>
          <a:bodyPr/>
          <a:lstStyle/>
          <a:p>
            <a:r>
              <a:rPr lang="en-US" dirty="0"/>
              <a:t>The One Thing All Great Teachers Do | Nick Fuhrman | TEDx</a:t>
            </a:r>
          </a:p>
        </p:txBody>
      </p:sp>
      <p:pic>
        <p:nvPicPr>
          <p:cNvPr id="4" name="Online Media 3" title="The One Thing All Great Teachers Do | Nick Fuhrman | TEDxUGA">
            <a:hlinkClick r:id="" action="ppaction://media"/>
            <a:extLst>
              <a:ext uri="{FF2B5EF4-FFF2-40B4-BE49-F238E27FC236}">
                <a16:creationId xmlns:a16="http://schemas.microsoft.com/office/drawing/2014/main" id="{78EA6669-4469-4445-80C7-FD4EE33C650C}"/>
              </a:ext>
            </a:extLst>
          </p:cNvPr>
          <p:cNvPicPr>
            <a:picLocks noGrp="1" noRot="1" noChangeAspect="1"/>
          </p:cNvPicPr>
          <p:nvPr>
            <p:ph idx="1"/>
            <a:videoFile r:link="rId1"/>
          </p:nvPr>
        </p:nvPicPr>
        <p:blipFill>
          <a:blip r:embed="rId3"/>
          <a:stretch>
            <a:fillRect/>
          </a:stretch>
        </p:blipFill>
        <p:spPr>
          <a:xfrm>
            <a:off x="3021013" y="1828800"/>
            <a:ext cx="6149975" cy="3475038"/>
          </a:xfrm>
          <a:prstGeom prst="rect">
            <a:avLst/>
          </a:prstGeom>
        </p:spPr>
      </p:pic>
    </p:spTree>
    <p:extLst>
      <p:ext uri="{BB962C8B-B14F-4D97-AF65-F5344CB8AC3E}">
        <p14:creationId xmlns:p14="http://schemas.microsoft.com/office/powerpoint/2010/main" val="138646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D00989C-471B-439F-988D-3E7E801E5BCC}"/>
              </a:ext>
            </a:extLst>
          </p:cNvPr>
          <p:cNvSpPr>
            <a:spLocks noGrp="1"/>
          </p:cNvSpPr>
          <p:nvPr>
            <p:ph type="title"/>
          </p:nvPr>
        </p:nvSpPr>
        <p:spPr>
          <a:xfrm flipV="1">
            <a:off x="838200" y="-152400"/>
            <a:ext cx="9829800" cy="76200"/>
          </a:xfrm>
        </p:spPr>
        <p:txBody>
          <a:bodyPr>
            <a:normAutofit fontScale="90000"/>
          </a:bodyPr>
          <a:lstStyle/>
          <a:p>
            <a:endParaRPr lang="en-US" dirty="0"/>
          </a:p>
        </p:txBody>
      </p:sp>
      <p:pic>
        <p:nvPicPr>
          <p:cNvPr id="3" name="Online Media 2" title="Why are early childhood educators struggling to make ends meet?">
            <a:hlinkClick r:id="" action="ppaction://media"/>
            <a:extLst>
              <a:ext uri="{FF2B5EF4-FFF2-40B4-BE49-F238E27FC236}">
                <a16:creationId xmlns:a16="http://schemas.microsoft.com/office/drawing/2014/main" id="{E847B7FF-BAB2-491E-BB15-2665B8D7392F}"/>
              </a:ext>
            </a:extLst>
          </p:cNvPr>
          <p:cNvPicPr>
            <a:picLocks noRot="1" noChangeAspect="1"/>
          </p:cNvPicPr>
          <p:nvPr>
            <a:videoFile r:link="rId1"/>
          </p:nvPr>
        </p:nvPicPr>
        <p:blipFill>
          <a:blip r:embed="rId3"/>
          <a:stretch>
            <a:fillRect/>
          </a:stretch>
        </p:blipFill>
        <p:spPr>
          <a:xfrm>
            <a:off x="4114800" y="762000"/>
            <a:ext cx="7157405" cy="4043934"/>
          </a:xfrm>
          <a:prstGeom prst="rect">
            <a:avLst/>
          </a:prstGeom>
          <a:noFill/>
        </p:spPr>
      </p:pic>
      <p:sp>
        <p:nvSpPr>
          <p:cNvPr id="10" name="Text Placeholder 3">
            <a:extLst>
              <a:ext uri="{FF2B5EF4-FFF2-40B4-BE49-F238E27FC236}">
                <a16:creationId xmlns:a16="http://schemas.microsoft.com/office/drawing/2014/main" id="{4282CE74-7E1F-4202-B672-A4A95D9F6197}"/>
              </a:ext>
            </a:extLst>
          </p:cNvPr>
          <p:cNvSpPr>
            <a:spLocks noGrp="1"/>
          </p:cNvSpPr>
          <p:nvPr>
            <p:ph type="body" sz="half" idx="2"/>
          </p:nvPr>
        </p:nvSpPr>
        <p:spPr>
          <a:xfrm>
            <a:off x="609600" y="762000"/>
            <a:ext cx="3048000" cy="4267200"/>
          </a:xfrm>
        </p:spPr>
        <p:txBody>
          <a:bodyPr>
            <a:normAutofit/>
          </a:bodyPr>
          <a:lstStyle/>
          <a:p>
            <a:pPr algn="ctr"/>
            <a:r>
              <a:rPr lang="en-US" sz="2000" b="1" i="0" dirty="0">
                <a:effectLst/>
                <a:latin typeface="Roboto"/>
              </a:rPr>
              <a:t>A leader in the field of ECE Education:</a:t>
            </a:r>
          </a:p>
          <a:p>
            <a:pPr algn="ctr"/>
            <a:r>
              <a:rPr lang="en-US" sz="2000" b="1" i="0" dirty="0">
                <a:effectLst/>
                <a:latin typeface="Roboto"/>
              </a:rPr>
              <a:t>Marci </a:t>
            </a:r>
            <a:r>
              <a:rPr lang="en-US" sz="2000" b="1" i="0" dirty="0" err="1">
                <a:effectLst/>
                <a:latin typeface="Roboto"/>
              </a:rPr>
              <a:t>Whitebook</a:t>
            </a:r>
            <a:endParaRPr lang="en-US" sz="2000" b="1" i="0" dirty="0">
              <a:effectLst/>
              <a:latin typeface="Roboto"/>
            </a:endParaRPr>
          </a:p>
          <a:p>
            <a:pPr algn="ctr"/>
            <a:r>
              <a:rPr lang="en-US" sz="2000" b="1" i="0" dirty="0">
                <a:effectLst/>
                <a:latin typeface="Roboto"/>
              </a:rPr>
              <a:t>“Why are early childhood educators struggling to make ends meet?”</a:t>
            </a:r>
          </a:p>
          <a:p>
            <a:pPr algn="ctr"/>
            <a:r>
              <a:rPr lang="en-US" sz="2000" b="1" dirty="0"/>
              <a:t>A reality check for the field of ECE</a:t>
            </a:r>
          </a:p>
          <a:p>
            <a:pPr algn="ctr"/>
            <a:r>
              <a:rPr lang="en-US" sz="2000" b="1" dirty="0"/>
              <a:t>(7 min </a:t>
            </a:r>
            <a:r>
              <a:rPr lang="en-US" sz="2000" b="1" dirty="0" err="1"/>
              <a:t>TedTalk</a:t>
            </a:r>
            <a:r>
              <a:rPr lang="en-US" sz="2000" b="1" dirty="0"/>
              <a:t>)</a:t>
            </a:r>
          </a:p>
          <a:p>
            <a:pPr algn="ctr"/>
            <a:r>
              <a:rPr lang="en-US" sz="2000" b="1" dirty="0">
                <a:hlinkClick r:id="rId4"/>
              </a:rPr>
              <a:t>https://www.youtube.com/watch?v=d9z5WoW6DJE&amp;t=86s</a:t>
            </a:r>
            <a:endParaRPr lang="en-US" sz="2000" b="1" dirty="0"/>
          </a:p>
          <a:p>
            <a:pPr algn="ctr"/>
            <a:endParaRPr lang="en-US" sz="2000" b="1" dirty="0"/>
          </a:p>
        </p:txBody>
      </p:sp>
    </p:spTree>
    <p:extLst>
      <p:ext uri="{BB962C8B-B14F-4D97-AF65-F5344CB8AC3E}">
        <p14:creationId xmlns:p14="http://schemas.microsoft.com/office/powerpoint/2010/main" val="345264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0D56F-082E-4EF1-8014-B04FE3192183}"/>
              </a:ext>
            </a:extLst>
          </p:cNvPr>
          <p:cNvSpPr>
            <a:spLocks noGrp="1"/>
          </p:cNvSpPr>
          <p:nvPr>
            <p:ph type="title"/>
          </p:nvPr>
        </p:nvSpPr>
        <p:spPr>
          <a:xfrm>
            <a:off x="1447800" y="4419600"/>
            <a:ext cx="8839200" cy="1143000"/>
          </a:xfrm>
        </p:spPr>
        <p:txBody>
          <a:bodyPr>
            <a:normAutofit fontScale="90000"/>
          </a:bodyPr>
          <a:lstStyle/>
          <a:p>
            <a:pPr algn="ctr"/>
            <a:r>
              <a:rPr lang="en-US" dirty="0">
                <a:latin typeface="+mn-lt"/>
              </a:rPr>
              <a:t>The Importance of Early Childhood Development</a:t>
            </a:r>
            <a:br>
              <a:rPr lang="en-US" dirty="0">
                <a:latin typeface="+mn-lt"/>
              </a:rPr>
            </a:br>
            <a:r>
              <a:rPr lang="en-US" dirty="0">
                <a:latin typeface="+mn-lt"/>
              </a:rPr>
              <a:t>(16 min </a:t>
            </a:r>
            <a:r>
              <a:rPr lang="en-US" dirty="0" err="1">
                <a:latin typeface="+mn-lt"/>
              </a:rPr>
              <a:t>TedTalk</a:t>
            </a:r>
            <a:r>
              <a:rPr lang="en-US" dirty="0">
                <a:latin typeface="+mn-lt"/>
              </a:rPr>
              <a:t>)</a:t>
            </a:r>
            <a:br>
              <a:rPr lang="en-US" dirty="0">
                <a:latin typeface="+mn-lt"/>
              </a:rPr>
            </a:br>
            <a:br>
              <a:rPr lang="en-US" dirty="0"/>
            </a:br>
            <a:endParaRPr lang="en-US" dirty="0"/>
          </a:p>
        </p:txBody>
      </p:sp>
      <p:pic>
        <p:nvPicPr>
          <p:cNvPr id="4" name="Online Media 3" title="Early in Life &amp; the Importance of Early Childhood Education | Steve Zwolak | TEDxDelmarLoopED">
            <a:hlinkClick r:id="" action="ppaction://media"/>
            <a:extLst>
              <a:ext uri="{FF2B5EF4-FFF2-40B4-BE49-F238E27FC236}">
                <a16:creationId xmlns:a16="http://schemas.microsoft.com/office/drawing/2014/main" id="{3A61DAA0-2B13-4A00-B655-4D056BB82970}"/>
              </a:ext>
            </a:extLst>
          </p:cNvPr>
          <p:cNvPicPr>
            <a:picLocks noRot="1" noChangeAspect="1"/>
          </p:cNvPicPr>
          <p:nvPr>
            <a:videoFile r:link="rId1"/>
          </p:nvPr>
        </p:nvPicPr>
        <p:blipFill>
          <a:blip r:embed="rId3"/>
          <a:stretch>
            <a:fillRect/>
          </a:stretch>
        </p:blipFill>
        <p:spPr>
          <a:xfrm>
            <a:off x="2819400" y="578675"/>
            <a:ext cx="5562600" cy="3109849"/>
          </a:xfrm>
          <a:prstGeom prst="rect">
            <a:avLst/>
          </a:prstGeom>
        </p:spPr>
      </p:pic>
    </p:spTree>
    <p:extLst>
      <p:ext uri="{BB962C8B-B14F-4D97-AF65-F5344CB8AC3E}">
        <p14:creationId xmlns:p14="http://schemas.microsoft.com/office/powerpoint/2010/main" val="397699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994BD-2035-45A2-856E-0A5222467B0F}"/>
              </a:ext>
            </a:extLst>
          </p:cNvPr>
          <p:cNvSpPr>
            <a:spLocks noGrp="1"/>
          </p:cNvSpPr>
          <p:nvPr>
            <p:ph type="title"/>
          </p:nvPr>
        </p:nvSpPr>
        <p:spPr>
          <a:xfrm>
            <a:off x="76200" y="365126"/>
            <a:ext cx="11963400" cy="6492874"/>
          </a:xfrm>
        </p:spPr>
        <p:txBody>
          <a:bodyPr>
            <a:normAutofit/>
          </a:bodyPr>
          <a:lstStyle/>
          <a:p>
            <a:pPr algn="ctr"/>
            <a:br>
              <a:rPr lang="en-US" dirty="0"/>
            </a:br>
            <a:br>
              <a:rPr lang="en-US" dirty="0"/>
            </a:br>
            <a:br>
              <a:rPr lang="en-US" dirty="0"/>
            </a:br>
            <a:br>
              <a:rPr lang="en-US" dirty="0">
                <a:latin typeface="+mn-lt"/>
              </a:rPr>
            </a:br>
            <a:br>
              <a:rPr lang="en-US" dirty="0">
                <a:latin typeface="+mn-lt"/>
              </a:rPr>
            </a:br>
            <a:r>
              <a:rPr lang="en-US" dirty="0">
                <a:latin typeface="+mn-lt"/>
              </a:rPr>
              <a:t>We need GREAT Teachers!</a:t>
            </a:r>
            <a:br>
              <a:rPr lang="en-US" dirty="0"/>
            </a:br>
            <a:r>
              <a:rPr lang="en-US" sz="2000" dirty="0">
                <a:hlinkClick r:id="rId3"/>
              </a:rPr>
              <a:t>https://www.youtube.com/watch?v=5ielCdDoa3k</a:t>
            </a:r>
            <a:br>
              <a:rPr lang="en-US" sz="2000" dirty="0"/>
            </a:br>
            <a:r>
              <a:rPr lang="en-US" sz="2000" dirty="0"/>
              <a:t>(3 mins)</a:t>
            </a:r>
            <a:br>
              <a:rPr lang="en-US" dirty="0"/>
            </a:br>
            <a:br>
              <a:rPr lang="en-US"/>
            </a:br>
            <a:br>
              <a:rPr lang="en-US" dirty="0"/>
            </a:br>
            <a:endParaRPr lang="en-US" dirty="0"/>
          </a:p>
        </p:txBody>
      </p:sp>
      <p:pic>
        <p:nvPicPr>
          <p:cNvPr id="4" name="Online Media 3" title="We Need Great Teachers - One of the Best Motivational Speakers for School Districts">
            <a:hlinkClick r:id="" action="ppaction://media"/>
            <a:extLst>
              <a:ext uri="{FF2B5EF4-FFF2-40B4-BE49-F238E27FC236}">
                <a16:creationId xmlns:a16="http://schemas.microsoft.com/office/drawing/2014/main" id="{9A05B5F8-D81D-44B3-BB78-758FD956F2C0}"/>
              </a:ext>
            </a:extLst>
          </p:cNvPr>
          <p:cNvPicPr>
            <a:picLocks noRot="1" noChangeAspect="1"/>
          </p:cNvPicPr>
          <p:nvPr>
            <a:videoFile r:link="rId1"/>
          </p:nvPr>
        </p:nvPicPr>
        <p:blipFill>
          <a:blip r:embed="rId4"/>
          <a:stretch>
            <a:fillRect/>
          </a:stretch>
        </p:blipFill>
        <p:spPr>
          <a:xfrm>
            <a:off x="3733800" y="365126"/>
            <a:ext cx="5029200" cy="3749674"/>
          </a:xfrm>
          <a:prstGeom prst="rect">
            <a:avLst/>
          </a:prstGeom>
        </p:spPr>
      </p:pic>
    </p:spTree>
    <p:extLst>
      <p:ext uri="{BB962C8B-B14F-4D97-AF65-F5344CB8AC3E}">
        <p14:creationId xmlns:p14="http://schemas.microsoft.com/office/powerpoint/2010/main" val="6148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3CD02-90D3-4F78-B090-C4E151E7FA1E}"/>
              </a:ext>
            </a:extLst>
          </p:cNvPr>
          <p:cNvSpPr>
            <a:spLocks noGrp="1"/>
          </p:cNvSpPr>
          <p:nvPr>
            <p:ph type="title"/>
          </p:nvPr>
        </p:nvSpPr>
        <p:spPr>
          <a:xfrm>
            <a:off x="-152400" y="365126"/>
            <a:ext cx="12420600" cy="1082674"/>
          </a:xfrm>
        </p:spPr>
        <p:txBody>
          <a:bodyPr>
            <a:normAutofit fontScale="90000"/>
          </a:bodyPr>
          <a:lstStyle/>
          <a:p>
            <a:pPr marL="0" marR="0" lvl="0" indent="0" algn="ctr" defTabSz="914400" rtl="0" eaLnBrk="1" fontAlgn="auto" latinLnBrk="0" hangingPunct="1">
              <a:lnSpc>
                <a:spcPct val="150000"/>
              </a:lnSpc>
              <a:spcBef>
                <a:spcPts val="0"/>
              </a:spcBef>
              <a:spcAft>
                <a:spcPts val="0"/>
              </a:spcAft>
              <a:tabLst/>
              <a:defRPr/>
            </a:pPr>
            <a:br>
              <a:rPr kumimoji="0" lang="en-US" sz="2700" b="1" i="0" u="none" strike="noStrike" kern="1200" cap="none" spc="0" normalizeH="0" baseline="0" noProof="0" dirty="0">
                <a:ln>
                  <a:noFill/>
                </a:ln>
                <a:solidFill>
                  <a:srgbClr val="C00000"/>
                </a:solidFill>
                <a:effectLst/>
                <a:uLnTx/>
                <a:uFillTx/>
                <a:latin typeface="Tahoma" panose="020B0604030504040204" pitchFamily="34" charset="0"/>
                <a:ea typeface="Times New Roman" panose="02020603050405020304" pitchFamily="18" charset="0"/>
                <a:cs typeface="Times New Roman" panose="02020603050405020304" pitchFamily="18" charset="0"/>
              </a:rPr>
            </a:br>
            <a:r>
              <a:rPr kumimoji="0" lang="en-US" sz="3600" b="1" i="0" u="none" strike="noStrike" kern="1200" cap="none" spc="0" normalizeH="0" baseline="0" noProof="0" dirty="0">
                <a:ln>
                  <a:noFill/>
                </a:ln>
                <a:solidFill>
                  <a:srgbClr val="333333"/>
                </a:solidFill>
                <a:effectLst/>
                <a:uLnTx/>
                <a:uFillTx/>
                <a:latin typeface="Arial" panose="020B0604020202020204"/>
                <a:ea typeface="Times New Roman" panose="02020603050405020304" pitchFamily="18" charset="0"/>
                <a:cs typeface="Times New Roman" panose="02020603050405020304" pitchFamily="18" charset="0"/>
              </a:rPr>
              <a:t>Why should you study ECE / CD / EDU ?</a:t>
            </a:r>
            <a:br>
              <a:rPr kumimoji="0" lang="en-US" sz="2000" b="0" i="0" u="none" strike="noStrike" kern="1200" cap="none" spc="0" normalizeH="0" baseline="0" noProof="0" dirty="0">
                <a:ln>
                  <a:noFill/>
                </a:ln>
                <a:solidFill>
                  <a:srgbClr val="333333"/>
                </a:solidFill>
                <a:effectLst/>
                <a:uLnTx/>
                <a:uFillTx/>
                <a:latin typeface="Tahoma" panose="020B0604030504040204" pitchFamily="34" charset="0"/>
                <a:ea typeface="Times New Roman" panose="02020603050405020304" pitchFamily="18" charset="0"/>
                <a:cs typeface="Times New Roman" panose="02020603050405020304" pitchFamily="18" charset="0"/>
              </a:rPr>
            </a:br>
            <a:r>
              <a:rPr kumimoji="0" lang="en-US" sz="3100" b="1" i="0" u="none" strike="noStrike" kern="1200" cap="none" spc="0" normalizeH="0" baseline="0" noProof="0" dirty="0">
                <a:ln>
                  <a:noFill/>
                </a:ln>
                <a:solidFill>
                  <a:srgbClr val="C00000"/>
                </a:solidFill>
                <a:effectLst/>
                <a:uLnTx/>
                <a:uFillTx/>
                <a:latin typeface="Tahoma" panose="020B0604030504040204" pitchFamily="34" charset="0"/>
                <a:ea typeface="Times New Roman" panose="02020603050405020304" pitchFamily="18" charset="0"/>
                <a:cs typeface="Times New Roman" panose="02020603050405020304" pitchFamily="18" charset="0"/>
              </a:rPr>
              <a:t>Because we need GREAT teachers to inspire the next generation!!!</a:t>
            </a:r>
            <a:endParaRPr lang="en-US" sz="3100" dirty="0"/>
          </a:p>
        </p:txBody>
      </p:sp>
      <p:sp>
        <p:nvSpPr>
          <p:cNvPr id="9" name="Content Placeholder 8">
            <a:extLst>
              <a:ext uri="{FF2B5EF4-FFF2-40B4-BE49-F238E27FC236}">
                <a16:creationId xmlns:a16="http://schemas.microsoft.com/office/drawing/2014/main" id="{D2B36829-DA1C-4E2A-9C9C-9915983EBEDA}"/>
              </a:ext>
            </a:extLst>
          </p:cNvPr>
          <p:cNvSpPr>
            <a:spLocks noGrp="1"/>
          </p:cNvSpPr>
          <p:nvPr>
            <p:ph idx="1"/>
          </p:nvPr>
        </p:nvSpPr>
        <p:spPr>
          <a:xfrm flipV="1">
            <a:off x="1524000" y="6858000"/>
            <a:ext cx="9144000" cy="457200"/>
          </a:xfrm>
        </p:spPr>
        <p:txBody>
          <a:bodyPr/>
          <a:lstStyle/>
          <a:p>
            <a:endParaRPr lang="en-US" dirty="0"/>
          </a:p>
        </p:txBody>
      </p:sp>
      <p:pic>
        <p:nvPicPr>
          <p:cNvPr id="3" name="Picture 2">
            <a:extLst>
              <a:ext uri="{FF2B5EF4-FFF2-40B4-BE49-F238E27FC236}">
                <a16:creationId xmlns:a16="http://schemas.microsoft.com/office/drawing/2014/main" id="{6040805E-1B61-47C9-9258-4F3B6897095C}"/>
              </a:ext>
            </a:extLst>
          </p:cNvPr>
          <p:cNvPicPr>
            <a:picLocks noChangeAspect="1"/>
          </p:cNvPicPr>
          <p:nvPr/>
        </p:nvPicPr>
        <p:blipFill>
          <a:blip r:embed="rId2"/>
          <a:stretch>
            <a:fillRect/>
          </a:stretch>
        </p:blipFill>
        <p:spPr>
          <a:xfrm>
            <a:off x="3652983" y="1849821"/>
            <a:ext cx="4200233" cy="4800600"/>
          </a:xfrm>
          <a:prstGeom prst="rect">
            <a:avLst/>
          </a:prstGeom>
        </p:spPr>
      </p:pic>
    </p:spTree>
    <p:extLst>
      <p:ext uri="{BB962C8B-B14F-4D97-AF65-F5344CB8AC3E}">
        <p14:creationId xmlns:p14="http://schemas.microsoft.com/office/powerpoint/2010/main" val="389512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429C3-A099-41BD-B2AF-26D142E3E1DA}"/>
              </a:ext>
            </a:extLst>
          </p:cNvPr>
          <p:cNvSpPr>
            <a:spLocks noGrp="1"/>
          </p:cNvSpPr>
          <p:nvPr>
            <p:ph type="title"/>
          </p:nvPr>
        </p:nvSpPr>
        <p:spPr>
          <a:xfrm flipV="1">
            <a:off x="838200" y="-304800"/>
            <a:ext cx="9829800" cy="76200"/>
          </a:xfrm>
        </p:spPr>
        <p:txBody>
          <a:bodyPr>
            <a:normAutofit fontScale="90000"/>
          </a:bodyPr>
          <a:lstStyle/>
          <a:p>
            <a:endParaRPr lang="en-US" dirty="0"/>
          </a:p>
        </p:txBody>
      </p:sp>
      <p:pic>
        <p:nvPicPr>
          <p:cNvPr id="3" name="Picture 2">
            <a:extLst>
              <a:ext uri="{FF2B5EF4-FFF2-40B4-BE49-F238E27FC236}">
                <a16:creationId xmlns:a16="http://schemas.microsoft.com/office/drawing/2014/main" id="{7AB32C9C-1546-4249-8D9D-3E36B747A13D}"/>
              </a:ext>
            </a:extLst>
          </p:cNvPr>
          <p:cNvPicPr>
            <a:picLocks noChangeAspect="1"/>
          </p:cNvPicPr>
          <p:nvPr/>
        </p:nvPicPr>
        <p:blipFill>
          <a:blip r:embed="rId2"/>
          <a:stretch>
            <a:fillRect/>
          </a:stretch>
        </p:blipFill>
        <p:spPr>
          <a:xfrm>
            <a:off x="1905000" y="381000"/>
            <a:ext cx="7419975" cy="5738114"/>
          </a:xfrm>
          <a:prstGeom prst="rect">
            <a:avLst/>
          </a:prstGeom>
        </p:spPr>
      </p:pic>
    </p:spTree>
    <p:extLst>
      <p:ext uri="{BB962C8B-B14F-4D97-AF65-F5344CB8AC3E}">
        <p14:creationId xmlns:p14="http://schemas.microsoft.com/office/powerpoint/2010/main" val="151022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EFD4E9D-2280-47C4-A416-E821EAAEDA36}"/>
              </a:ext>
            </a:extLst>
          </p:cNvPr>
          <p:cNvSpPr>
            <a:spLocks noGrp="1"/>
          </p:cNvSpPr>
          <p:nvPr>
            <p:ph type="title"/>
          </p:nvPr>
        </p:nvSpPr>
        <p:spPr>
          <a:xfrm flipV="1">
            <a:off x="838200" y="-152400"/>
            <a:ext cx="9829800" cy="152400"/>
          </a:xfrm>
        </p:spPr>
        <p:txBody>
          <a:bodyPr>
            <a:normAutofit fontScale="90000"/>
          </a:bodyPr>
          <a:lstStyle/>
          <a:p>
            <a:endParaRPr lang="en-US" dirty="0"/>
          </a:p>
        </p:txBody>
      </p:sp>
      <p:sp>
        <p:nvSpPr>
          <p:cNvPr id="10" name="Text Placeholder 3">
            <a:extLst>
              <a:ext uri="{FF2B5EF4-FFF2-40B4-BE49-F238E27FC236}">
                <a16:creationId xmlns:a16="http://schemas.microsoft.com/office/drawing/2014/main" id="{1CE2A069-9BE7-48D8-9B5A-3675FFF05A96}"/>
              </a:ext>
            </a:extLst>
          </p:cNvPr>
          <p:cNvSpPr>
            <a:spLocks noGrp="1"/>
          </p:cNvSpPr>
          <p:nvPr>
            <p:ph type="body" sz="half" idx="2"/>
          </p:nvPr>
        </p:nvSpPr>
        <p:spPr>
          <a:xfrm>
            <a:off x="7010400" y="838200"/>
            <a:ext cx="4800600" cy="4724400"/>
          </a:xfrm>
        </p:spPr>
        <p:txBody>
          <a:bodyPr>
            <a:normAutofit fontScale="92500" lnSpcReduction="10000"/>
          </a:bodyPr>
          <a:lstStyle/>
          <a:p>
            <a:pPr algn="ctr"/>
            <a:r>
              <a:rPr lang="en-US" sz="4100" b="1" dirty="0"/>
              <a:t>Let’s take a look at </a:t>
            </a:r>
          </a:p>
          <a:p>
            <a:pPr algn="ctr"/>
            <a:r>
              <a:rPr lang="en-US" sz="4100" b="1" dirty="0"/>
              <a:t>“Quality </a:t>
            </a:r>
          </a:p>
          <a:p>
            <a:pPr algn="ctr"/>
            <a:r>
              <a:rPr lang="en-US" sz="4100" b="1" dirty="0"/>
              <a:t>Early Childhood </a:t>
            </a:r>
          </a:p>
          <a:p>
            <a:pPr algn="ctr"/>
            <a:r>
              <a:rPr lang="en-US" sz="4100" b="1" dirty="0"/>
              <a:t>Teachers”</a:t>
            </a:r>
          </a:p>
          <a:p>
            <a:pPr algn="ctr"/>
            <a:endParaRPr lang="en-US" sz="4100" b="1" dirty="0"/>
          </a:p>
          <a:p>
            <a:pPr algn="ctr"/>
            <a:r>
              <a:rPr lang="en-US" sz="4100" b="1" dirty="0">
                <a:hlinkClick r:id="rId2"/>
              </a:rPr>
              <a:t>https://youtu.be/cffwyDahq80</a:t>
            </a:r>
            <a:endParaRPr lang="en-US" sz="4100" b="1" dirty="0"/>
          </a:p>
          <a:p>
            <a:pPr algn="ctr"/>
            <a:r>
              <a:rPr lang="en-US" sz="2000" dirty="0"/>
              <a:t>(2 mins)</a:t>
            </a:r>
          </a:p>
        </p:txBody>
      </p:sp>
      <p:pic>
        <p:nvPicPr>
          <p:cNvPr id="4" name="Picture 3">
            <a:extLst>
              <a:ext uri="{FF2B5EF4-FFF2-40B4-BE49-F238E27FC236}">
                <a16:creationId xmlns:a16="http://schemas.microsoft.com/office/drawing/2014/main" id="{B053DAB0-BEC0-40A7-AE33-C3CA17ECD6C0}"/>
              </a:ext>
            </a:extLst>
          </p:cNvPr>
          <p:cNvPicPr>
            <a:picLocks noChangeAspect="1"/>
          </p:cNvPicPr>
          <p:nvPr/>
        </p:nvPicPr>
        <p:blipFill>
          <a:blip r:embed="rId3"/>
          <a:stretch>
            <a:fillRect/>
          </a:stretch>
        </p:blipFill>
        <p:spPr>
          <a:xfrm>
            <a:off x="762000" y="1143000"/>
            <a:ext cx="5638800" cy="3810000"/>
          </a:xfrm>
          <a:prstGeom prst="rect">
            <a:avLst/>
          </a:prstGeom>
        </p:spPr>
      </p:pic>
      <p:sp>
        <p:nvSpPr>
          <p:cNvPr id="11" name="TextBox 10">
            <a:extLst>
              <a:ext uri="{FF2B5EF4-FFF2-40B4-BE49-F238E27FC236}">
                <a16:creationId xmlns:a16="http://schemas.microsoft.com/office/drawing/2014/main" id="{6CD35C28-E3E8-4547-9532-B5B4B2DC450E}"/>
              </a:ext>
            </a:extLst>
          </p:cNvPr>
          <p:cNvSpPr txBox="1"/>
          <p:nvPr/>
        </p:nvSpPr>
        <p:spPr>
          <a:xfrm>
            <a:off x="3048778" y="3081048"/>
            <a:ext cx="6097554" cy="369332"/>
          </a:xfrm>
          <a:prstGeom prst="rect">
            <a:avLst/>
          </a:prstGeom>
          <a:noFill/>
        </p:spPr>
        <p:txBody>
          <a:bodyPr wrap="square">
            <a:spAutoFit/>
          </a:bodyPr>
          <a:lstStyle/>
          <a:p>
            <a:r>
              <a:rPr lang="en-US" dirty="0"/>
              <a:t>https</a:t>
            </a:r>
          </a:p>
        </p:txBody>
      </p:sp>
    </p:spTree>
    <p:extLst>
      <p:ext uri="{BB962C8B-B14F-4D97-AF65-F5344CB8AC3E}">
        <p14:creationId xmlns:p14="http://schemas.microsoft.com/office/powerpoint/2010/main" val="3560416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FC10A-2D25-417E-84B9-9CC75AFD5CA9}"/>
              </a:ext>
            </a:extLst>
          </p:cNvPr>
          <p:cNvSpPr>
            <a:spLocks noGrp="1"/>
          </p:cNvSpPr>
          <p:nvPr>
            <p:ph type="title"/>
          </p:nvPr>
        </p:nvSpPr>
        <p:spPr>
          <a:xfrm>
            <a:off x="838200" y="-45719"/>
            <a:ext cx="9829800" cy="45719"/>
          </a:xfrm>
        </p:spPr>
        <p:txBody>
          <a:bodyPr>
            <a:normAutofit fontScale="90000"/>
          </a:bodyPr>
          <a:lstStyle/>
          <a:p>
            <a:endParaRPr lang="en-US" dirty="0"/>
          </a:p>
        </p:txBody>
      </p:sp>
      <p:pic>
        <p:nvPicPr>
          <p:cNvPr id="5" name="Content Placeholder 4">
            <a:extLst>
              <a:ext uri="{FF2B5EF4-FFF2-40B4-BE49-F238E27FC236}">
                <a16:creationId xmlns:a16="http://schemas.microsoft.com/office/drawing/2014/main" id="{5FC89797-82F3-4F77-82F9-5B3288937A43}"/>
              </a:ext>
            </a:extLst>
          </p:cNvPr>
          <p:cNvPicPr>
            <a:picLocks noGrp="1" noChangeAspect="1"/>
          </p:cNvPicPr>
          <p:nvPr>
            <p:ph idx="1"/>
          </p:nvPr>
        </p:nvPicPr>
        <p:blipFill>
          <a:blip r:embed="rId2"/>
          <a:stretch>
            <a:fillRect/>
          </a:stretch>
        </p:blipFill>
        <p:spPr>
          <a:xfrm>
            <a:off x="5867400" y="144318"/>
            <a:ext cx="5893690" cy="3284682"/>
          </a:xfrm>
        </p:spPr>
      </p:pic>
      <p:pic>
        <p:nvPicPr>
          <p:cNvPr id="7" name="Picture 6">
            <a:extLst>
              <a:ext uri="{FF2B5EF4-FFF2-40B4-BE49-F238E27FC236}">
                <a16:creationId xmlns:a16="http://schemas.microsoft.com/office/drawing/2014/main" id="{5E0069F7-9F14-41D4-BB2A-43015ADEEC01}"/>
              </a:ext>
            </a:extLst>
          </p:cNvPr>
          <p:cNvPicPr>
            <a:picLocks noChangeAspect="1"/>
          </p:cNvPicPr>
          <p:nvPr/>
        </p:nvPicPr>
        <p:blipFill>
          <a:blip r:embed="rId3"/>
          <a:stretch>
            <a:fillRect/>
          </a:stretch>
        </p:blipFill>
        <p:spPr>
          <a:xfrm>
            <a:off x="2667000" y="3623738"/>
            <a:ext cx="5893690" cy="3089945"/>
          </a:xfrm>
          <a:prstGeom prst="rect">
            <a:avLst/>
          </a:prstGeom>
        </p:spPr>
      </p:pic>
      <p:pic>
        <p:nvPicPr>
          <p:cNvPr id="3" name="Picture 2">
            <a:extLst>
              <a:ext uri="{FF2B5EF4-FFF2-40B4-BE49-F238E27FC236}">
                <a16:creationId xmlns:a16="http://schemas.microsoft.com/office/drawing/2014/main" id="{9988D7DA-454A-41A5-A3D2-27D92B226BA9}"/>
              </a:ext>
            </a:extLst>
          </p:cNvPr>
          <p:cNvPicPr>
            <a:picLocks noChangeAspect="1"/>
          </p:cNvPicPr>
          <p:nvPr/>
        </p:nvPicPr>
        <p:blipFill>
          <a:blip r:embed="rId4"/>
          <a:stretch>
            <a:fillRect/>
          </a:stretch>
        </p:blipFill>
        <p:spPr>
          <a:xfrm>
            <a:off x="304800" y="159868"/>
            <a:ext cx="5117401" cy="3269132"/>
          </a:xfrm>
          <a:prstGeom prst="rect">
            <a:avLst/>
          </a:prstGeom>
        </p:spPr>
      </p:pic>
    </p:spTree>
    <p:extLst>
      <p:ext uri="{BB962C8B-B14F-4D97-AF65-F5344CB8AC3E}">
        <p14:creationId xmlns:p14="http://schemas.microsoft.com/office/powerpoint/2010/main" val="1383487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0"/>
            <a:ext cx="12649200" cy="381000"/>
          </a:xfrm>
        </p:spPr>
        <p:txBody>
          <a:bodyPr>
            <a:normAutofit fontScale="90000"/>
          </a:bodyPr>
          <a:lstStyle/>
          <a:p>
            <a:pPr algn="ct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br>
              <a:rPr lang="en-US" b="1" dirty="0">
                <a:solidFill>
                  <a:schemeClr val="tx2"/>
                </a:solidFill>
                <a:latin typeface="+mn-lt"/>
              </a:rPr>
            </a:br>
            <a:r>
              <a:rPr lang="en-US" sz="3600" b="1" dirty="0">
                <a:solidFill>
                  <a:schemeClr val="tx2"/>
                </a:solidFill>
                <a:latin typeface="+mn-lt"/>
              </a:rPr>
              <a:t>Let’s take a look at </a:t>
            </a:r>
            <a:br>
              <a:rPr lang="en-US" sz="3600" b="1" dirty="0">
                <a:solidFill>
                  <a:schemeClr val="tx2"/>
                </a:solidFill>
                <a:latin typeface="+mn-lt"/>
              </a:rPr>
            </a:br>
            <a:r>
              <a:rPr lang="en-US" sz="3600" b="1" dirty="0">
                <a:solidFill>
                  <a:schemeClr val="tx2"/>
                </a:solidFill>
                <a:latin typeface="+mn-lt"/>
              </a:rPr>
              <a:t>“What Makes a GREAT Teacher” </a:t>
            </a:r>
            <a:br>
              <a:rPr lang="en-US" b="1" dirty="0">
                <a:solidFill>
                  <a:schemeClr val="tx2"/>
                </a:solidFill>
                <a:latin typeface="+mn-lt"/>
              </a:rPr>
            </a:br>
            <a:br>
              <a:rPr lang="en-US" b="1" dirty="0">
                <a:solidFill>
                  <a:schemeClr val="tx2"/>
                </a:solidFill>
                <a:latin typeface="+mn-lt"/>
              </a:rPr>
            </a:br>
            <a:r>
              <a:rPr lang="en-US" sz="2200" b="1" dirty="0">
                <a:solidFill>
                  <a:schemeClr val="tx2"/>
                </a:solidFill>
                <a:latin typeface="+mn-lt"/>
              </a:rPr>
              <a:t>(3 min)</a:t>
            </a:r>
            <a:br>
              <a:rPr lang="en-US" sz="2200" b="1" dirty="0">
                <a:solidFill>
                  <a:schemeClr val="tx2"/>
                </a:solidFill>
                <a:latin typeface="+mn-lt"/>
              </a:rPr>
            </a:br>
            <a:r>
              <a:rPr lang="en-US" sz="2200" u="sng" dirty="0">
                <a:hlinkClick r:id="rId3"/>
              </a:rPr>
              <a:t>https://www.youtube.com/watch?v=7bIQ4-3XSxU&amp;t=32s</a:t>
            </a:r>
            <a:br>
              <a:rPr lang="en-US" u="sng" dirty="0"/>
            </a:br>
            <a:br>
              <a:rPr lang="en-US" u="sng" dirty="0"/>
            </a:br>
            <a:br>
              <a:rPr lang="en-US" dirty="0"/>
            </a:br>
            <a:endParaRPr lang="en-US" dirty="0"/>
          </a:p>
        </p:txBody>
      </p:sp>
      <p:pic>
        <p:nvPicPr>
          <p:cNvPr id="3" name="Online Media 2" title="ABCNews - What Makes Great Teachers - 02-26-2010.ASF">
            <a:hlinkClick r:id="" action="ppaction://media"/>
            <a:extLst>
              <a:ext uri="{FF2B5EF4-FFF2-40B4-BE49-F238E27FC236}">
                <a16:creationId xmlns:a16="http://schemas.microsoft.com/office/drawing/2014/main" id="{4BDA9FE7-99B4-4207-BCE1-EBE9B4C6F288}"/>
              </a:ext>
            </a:extLst>
          </p:cNvPr>
          <p:cNvPicPr>
            <a:picLocks noRot="1" noChangeAspect="1"/>
          </p:cNvPicPr>
          <p:nvPr>
            <a:videoFile r:link="rId1"/>
          </p:nvPr>
        </p:nvPicPr>
        <p:blipFill>
          <a:blip r:embed="rId4"/>
          <a:stretch>
            <a:fillRect/>
          </a:stretch>
        </p:blipFill>
        <p:spPr>
          <a:xfrm>
            <a:off x="2743200" y="228600"/>
            <a:ext cx="6400800" cy="3733800"/>
          </a:xfrm>
          <a:prstGeom prst="rect">
            <a:avLst/>
          </a:prstGeom>
        </p:spPr>
      </p:pic>
    </p:spTree>
    <p:extLst>
      <p:ext uri="{BB962C8B-B14F-4D97-AF65-F5344CB8AC3E}">
        <p14:creationId xmlns:p14="http://schemas.microsoft.com/office/powerpoint/2010/main" val="965725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Children Friends 16x9">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yard kids education presentation, album (widescreen).potx" id="{DE8BD18C-BB6B-4682-868D-83DA48E4EB75}" vid="{737B1A93-DF05-4E1D-9B85-4E3AAA23E5A4}"/>
    </a:ext>
  </a:extLst>
</a:theme>
</file>

<file path=ppt/theme/theme2.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4A369AEE-D726-45B1-ACA9-0D6048C368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DF6667-B669-49A4-BBE6-2132BA71C0C7}">
  <ds:schemaRefs>
    <ds:schemaRef ds:uri="http://schemas.microsoft.com/sharepoint/v3/contenttype/forms"/>
  </ds:schemaRefs>
</ds:datastoreItem>
</file>

<file path=customXml/itemProps3.xml><?xml version="1.0" encoding="utf-8"?>
<ds:datastoreItem xmlns:ds="http://schemas.openxmlformats.org/officeDocument/2006/customXml" ds:itemID="{1DA15C6C-6BB6-4DB6-B7D6-7F14EAB2CC5C}">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0262f94-9f35-4ac3-9a90-690165a166b7"/>
    <ds:schemaRef ds:uri="a4f35948-e619-41b3-aa29-22878b09cfd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Schoolyard kids education presentation, album (widescreen)</Template>
  <TotalTime>22591</TotalTime>
  <Words>1945</Words>
  <Application>Microsoft Office PowerPoint</Application>
  <PresentationFormat>Widescreen</PresentationFormat>
  <Paragraphs>197</Paragraphs>
  <Slides>45</Slides>
  <Notes>0</Notes>
  <HiddenSlides>0</HiddenSlides>
  <MMClips>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Comic Sans MS</vt:lpstr>
      <vt:lpstr>Roboto</vt:lpstr>
      <vt:lpstr>Tahoma</vt:lpstr>
      <vt:lpstr>Times New Roman</vt:lpstr>
      <vt:lpstr>Children Friends 16x9</vt:lpstr>
      <vt:lpstr>     Careers in Early Care and Education</vt:lpstr>
      <vt:lpstr>WHO INSPIRED YOU?  Think of your  FAVORITE TEACHER   Type their name in the chat box and  type the grade you where in when you had this teacher</vt:lpstr>
      <vt:lpstr>Questions and Comments:</vt:lpstr>
      <vt:lpstr>PowerPoint Presentation</vt:lpstr>
      <vt:lpstr> Why should you study ECE / CD / EDU ? Because we need GREAT teachers to inspire the next generation!!!</vt:lpstr>
      <vt:lpstr>PowerPoint Presentation</vt:lpstr>
      <vt:lpstr>PowerPoint Presentation</vt:lpstr>
      <vt:lpstr>PowerPoint Presentation</vt:lpstr>
      <vt:lpstr>                 Let’s take a look at  “What Makes a GREAT Teacher”   (3 min) https://www.youtube.com/watch?v=7bIQ4-3XSxU&amp;t=32s   </vt:lpstr>
      <vt:lpstr>PowerPoint Presentation</vt:lpstr>
      <vt:lpstr>Let’s Take a Closer Look at some of the   Possible Careers in ECE</vt:lpstr>
      <vt:lpstr>Careers in Early Care and Education  “Inside the Classroom”</vt:lpstr>
      <vt:lpstr>Careers in Early Childhood Education  “Outside the Classroom”</vt:lpstr>
      <vt:lpstr>Potential Places and Programs You May Work At:  Early Head Start (0-3 years) Head Start (3-6 years) Family Child Care (In-Home) Faith-Based Private Public Charter Unified School Districts (TK -12th grade)   </vt:lpstr>
      <vt:lpstr>State of California Department of Social Services   (Title 22)  Requirement for Teachers  https://www.cdss.ca.gov/ord/entres/getinfo/pdf/ccc7.pdf    </vt:lpstr>
      <vt:lpstr>Job Descriptions and  Employment Requirements</vt:lpstr>
      <vt:lpstr>ASSISTANT TEACHER</vt:lpstr>
      <vt:lpstr>ASSISTANT TEACHER</vt:lpstr>
      <vt:lpstr>QUALIFIED TEACHER (Lead or Master)</vt:lpstr>
      <vt:lpstr>“QUALIFIED” TEACHER </vt:lpstr>
      <vt:lpstr>Center Director / Site Supervisor</vt:lpstr>
      <vt:lpstr>Center Director / Site Supervisor</vt:lpstr>
      <vt:lpstr>Center Director / Site Supervisor  / Administrator</vt:lpstr>
      <vt:lpstr>Job Descriptions and Working in a School Age Setting </vt:lpstr>
      <vt:lpstr>Before &amp; After SCHOOL COUNSELOR</vt:lpstr>
      <vt:lpstr>Before &amp; After SCHOOL COUNSELOR</vt:lpstr>
      <vt:lpstr>       Levels of the Child Development Permit                               https://www.ctc.ca.gov/docs/default-source/leaflets/cl797.pdf?sfvrsn=665bc585_2    1. Child Development Assistant Permit   2. Child Development Associate Teacher Permit   3. Child Development Teacher Permit  4. Child Development Master Teacher Permit  5. Child Development Site Supervisor Permit  6. Child Development Program Director Permit </vt:lpstr>
      <vt:lpstr>Resource:  Child Development Training Consortium https://www.childdevelopment.org/students-workforce/applications/child-development-permit-stipends  1. Support with obtaining a Teacher Permit 2. Stipends for Students </vt:lpstr>
      <vt:lpstr>So you want to be a teacher?   Here are 25 Things You Should Know </vt:lpstr>
      <vt:lpstr>https://www.ctc.ca.gov/credentials/submit-online </vt:lpstr>
      <vt:lpstr>                               4 Types of Teaching Credentials Requirements:  1. General Education    Multiple Subject (TK- 6th grade)           https://www.ctc.ca.gov/docs/default-source/leaflets/cl561c.pdf?sfvrsn=7aab1162_14    Single Subject (7th-12th grade)           https://www.ctc.ca.gov/docs/default-source/leaflets/cl560c.pdf?sfvrsn=8db75dfc_28   </vt:lpstr>
      <vt:lpstr>2. Special Education https://www.ctc.ca.gov/docs/default-source/leaflets/cl808ca.pdf?sfvrsn=acab8f79_10   3. Designated Subjects https://www.ctc.ca.gov/docs/default-source/leaflets/cl888.pdf?sfvrsn=88065bf8_20    4. Other Types of Credentials https://www.ctc.ca.gov/credentials/req-teaching     4.</vt:lpstr>
      <vt:lpstr>PowerPoint Presentation</vt:lpstr>
      <vt:lpstr>PowerPoint Presentation</vt:lpstr>
      <vt:lpstr>Are you on the right Pathway?  Let’s look at  ECE / CD / EDU Education and Degree Pathways </vt:lpstr>
      <vt:lpstr>ECE and Child Development Degree Pathways  Certificates of Achievement   Associate Degree (AA / AS)   Bachelor's Degree (BA / BS)  Master's Degree (MA / MS / M.Ed)   Doctor of Education in Organizational Leadership (Ed.D)  Doctorate Degree (Ph.D)     </vt:lpstr>
      <vt:lpstr>     Who wants to be a FUTURE EDUCATOR?</vt:lpstr>
      <vt:lpstr>Who will YOU inspire?</vt:lpstr>
      <vt:lpstr>PowerPoint Presentation</vt:lpstr>
      <vt:lpstr>          </vt:lpstr>
      <vt:lpstr>Extra Resources to  MOTIVATE YOU and to  Keep you on Your Pathway    </vt:lpstr>
      <vt:lpstr>The One Thing All Great Teachers Do | Nick Fuhrman | TEDx</vt:lpstr>
      <vt:lpstr>PowerPoint Presentation</vt:lpstr>
      <vt:lpstr>The Importance of Early Childhood Development (16 min TedTalk)  </vt:lpstr>
      <vt:lpstr>     We need GREAT Teachers! https://www.youtube.com/watch?v=5ielCdDoa3k (3 mins)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Careers in Early Childhood Education</dc:title>
  <dc:creator>Gina Peterson</dc:creator>
  <cp:keywords/>
  <cp:lastModifiedBy>Gina Peterson</cp:lastModifiedBy>
  <cp:revision>98</cp:revision>
  <dcterms:created xsi:type="dcterms:W3CDTF">2017-05-13T22:30:55Z</dcterms:created>
  <dcterms:modified xsi:type="dcterms:W3CDTF">2022-03-16T21:11:25Z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TC038961019991</vt:lpwstr>
  </property>
  <property fmtid="{D5CDD505-2E9C-101B-9397-08002B2CF9AE}" pid="3" name="ContentTypeId">
    <vt:lpwstr>0x010100AA3F7D94069FF64A86F7DFF56D60E3BE</vt:lpwstr>
  </property>
</Properties>
</file>